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9" r:id="rId4"/>
    <p:sldId id="258" r:id="rId5"/>
    <p:sldId id="286" r:id="rId6"/>
    <p:sldId id="272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6" r:id="rId15"/>
    <p:sldId id="268" r:id="rId16"/>
    <p:sldId id="269" r:id="rId17"/>
    <p:sldId id="270" r:id="rId18"/>
    <p:sldId id="271" r:id="rId19"/>
    <p:sldId id="287" r:id="rId20"/>
    <p:sldId id="288" r:id="rId21"/>
    <p:sldId id="289" r:id="rId22"/>
    <p:sldId id="290" r:id="rId23"/>
    <p:sldId id="291" r:id="rId24"/>
    <p:sldId id="292" r:id="rId25"/>
    <p:sldId id="295" r:id="rId26"/>
    <p:sldId id="277" r:id="rId27"/>
    <p:sldId id="296" r:id="rId28"/>
    <p:sldId id="297" r:id="rId29"/>
    <p:sldId id="298" r:id="rId30"/>
    <p:sldId id="299" r:id="rId31"/>
    <p:sldId id="300" r:id="rId32"/>
    <p:sldId id="302" r:id="rId33"/>
    <p:sldId id="273" r:id="rId34"/>
    <p:sldId id="274" r:id="rId35"/>
    <p:sldId id="276" r:id="rId36"/>
    <p:sldId id="275" r:id="rId37"/>
    <p:sldId id="303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9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6E9789-7778-4E1A-8CAD-EB25BE10F677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FA5BFF-BF9B-42DF-B310-DA2D420250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02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2E271-A950-4E28-888C-50EA35AB9C76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8319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BE879-E7D9-244C-98F4-E8AE049C8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65804A-B11A-1D42-617C-DF799C1401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0BCD0-C665-3EA8-2B3E-57588CF66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1C415-7DA0-997B-9E94-26E96AD7D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79FE4-B19A-4C18-0327-467F3BCEC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854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F935E-9723-F9D1-F8DB-72B3540D0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5A438D-6DB0-F5C2-CCD6-837D3169FF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DB8C4-8143-2C6E-41DA-ED94FFE46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6B880-E473-15FA-A4A5-86AFEBB6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9587A-03BB-AA8E-0442-7D461BC80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8645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C06FF0-A6BB-A593-D2A6-532EBD3B1D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1B2182-21BE-6A4B-41CC-95BDDBDF8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2F25A-A1DF-2363-F5D5-D972B5032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0F723-27FB-4DF3-741D-52F13840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10406-6331-DA93-6BDA-B5F4F1192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103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47466-B30F-67DB-7C0C-4000A22CC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751F7-4741-8D18-F7D8-8F7B8E0DC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3D704-85FE-914B-71EF-398BE4B1E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2B394-4BB3-4C6C-35AC-3E9E7B0EC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2D503-5B8F-42E1-687A-F29449438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588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289B9-1B15-C972-338D-FC3FA5B94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99FDE-C6FD-C38B-4FDF-53962E0CF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29C03B-E702-7DAD-9C18-43A2D568C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F312D-2D98-EC6D-E9FF-25A665FEB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BFFB2-010B-AC74-DD1A-1CC2570D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594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7A7D7-7831-505C-24D7-66B05253C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3622A-F49A-2A3C-2242-3BBBD175AC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429272-28A8-E923-A784-07D3062195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8B2730-D179-714C-0186-4ECDE6EE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02A83-C13C-FA6D-C3AB-CEF3F7D26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B95E5F-8207-68D1-88DE-808DEB362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0028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5A72C-3DED-A91D-C1A7-7CF38E2FE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5D63B-4AA1-4FE2-A15C-90DC41D94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7EDE25-BF38-DD90-1572-EFBB438D4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DF2679-390F-06D2-F1E5-D3E3D4BA02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330985-6205-F777-72FB-F9671A2CED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3CA6D4-5A59-057B-8537-A2E98F637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CC0D9D-EA6D-5269-6EB5-1190C52A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17B47A-2FB8-F0B7-87CB-FA2158F79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809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5A7AF-37C4-CC9F-F843-DD634B6C9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B43B16-F120-C316-2871-C16574409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689944-DDBF-7403-7901-86CE3757D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E5D08C-8F71-B143-7E48-98B60596E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3780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128417-834A-1EC0-A523-34A052172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7DF425-9969-D718-358F-1ABDDE887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0D8E6E-9D5D-63D0-4BC8-64FB1E0AE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898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53C40-9341-DA85-294C-B9C0E9C83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67FBC-42FA-E925-90B7-404EBFE33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3B240-560E-9E3C-0202-1BA7703D7A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EBFD52-207E-7FB0-2DC3-47850E45F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40CCA-7C05-99B9-9564-359C66DCC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9535A-BAED-5B95-1EC6-2BAE5BCC7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530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C8C05-F2B7-B5F0-AD36-44D2243F8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7C71C0-A363-18DB-5ACF-5D569302F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F49106-76C6-DF48-C346-73FE649DF1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4344EB-FF5C-D51B-BFB3-CB398AA13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AFE0DD-2861-FF92-1C20-B088737AF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129E57-BE23-DBF1-AF9C-6C2BBCD0A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9056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A52C04-252B-147E-444D-D42A624EA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AC87CF-0A58-FE38-6593-76E8F6294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7B6E6-FA67-70E6-2CEB-8B3EFE1BB0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FDBD0-ACBC-49EB-B32B-85987DE09902}" type="datetimeFigureOut">
              <a:rPr lang="en-IN" smtClean="0"/>
              <a:t>06-07-2025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BBABB-A932-FD14-3806-CCFF3026D2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D9CA4-8C3C-5BCD-A953-225FF6F61F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EAA5F-E875-43B5-AAB6-5B025F9FB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7052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microsoft.com/office/2007/relationships/hdphoto" Target="../media/hdphoto5.wdp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9B99A4-AC99-DB35-F292-8A3B59E6AA8F}"/>
              </a:ext>
            </a:extLst>
          </p:cNvPr>
          <p:cNvSpPr txBox="1"/>
          <p:nvPr/>
        </p:nvSpPr>
        <p:spPr>
          <a:xfrm>
            <a:off x="0" y="0"/>
            <a:ext cx="12192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Syllabus</a:t>
            </a:r>
          </a:p>
          <a:p>
            <a:pPr algn="ctr"/>
            <a:r>
              <a:rPr lang="en-IN" sz="2400" b="1" i="0" u="none" strike="noStrike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Unit-I</a:t>
            </a:r>
            <a:r>
              <a:rPr lang="en-IN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endParaRPr lang="en-IN" sz="2400" b="1" i="0" u="none" strike="noStrike" baseline="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400" b="1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 ENERGY: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Sources and potentials, horizontal and vertical axis windmills, performance characteristics, Betz’s criteria, types of winds, wind data measurement.</a:t>
            </a:r>
          </a:p>
          <a:p>
            <a:pPr algn="just"/>
            <a:endParaRPr lang="en-US" sz="24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BIO-MASS: </a:t>
            </a:r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Principles of bio-conversion, anaerobic/aerobic digestion, types of bio-gas digesters, gas yield, Gasifiers, </a:t>
            </a:r>
            <a:r>
              <a:rPr lang="en-IN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applications.</a:t>
            </a:r>
            <a:endParaRPr lang="en-US" sz="2400" b="1" i="0" u="none" strike="noStrike" baseline="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438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FC7313-16B8-ACF0-7B59-8E50FA1C7306}"/>
              </a:ext>
            </a:extLst>
          </p:cNvPr>
          <p:cNvSpPr txBox="1"/>
          <p:nvPr/>
        </p:nvSpPr>
        <p:spPr>
          <a:xfrm>
            <a:off x="2382" y="0"/>
            <a:ext cx="12189618" cy="7825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spcBef>
                <a:spcPts val="950"/>
              </a:spcBef>
              <a:buSzPts val="1400"/>
              <a:buFont typeface="Wingdings" panose="05000000000000000000" pitchFamily="2" charset="2"/>
              <a:buChar char=""/>
            </a:pPr>
            <a:r>
              <a:rPr lang="en-US" sz="22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Yaw control system:</a:t>
            </a:r>
            <a:endParaRPr lang="en-IN" sz="2200" b="1" dirty="0">
              <a:solidFill>
                <a:srgbClr val="7030A0"/>
              </a:solidFill>
              <a:latin typeface="Times New Roman" panose="02020603050405020304" pitchFamily="18" charset="0"/>
            </a:endParaRPr>
          </a:p>
          <a:p>
            <a:pPr marL="342900" marR="279400" lvl="0" indent="-342900" algn="just">
              <a:lnSpc>
                <a:spcPct val="102000"/>
              </a:lnSpc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The yaw control system is provided to adjust the nacelle </a:t>
            </a:r>
            <a:r>
              <a:rPr lang="en-US" sz="2200" dirty="0">
                <a:solidFill>
                  <a:srgbClr val="231F20"/>
                </a:solidFill>
                <a:latin typeface="Times New Roman" panose="02020603050405020304" pitchFamily="18" charset="0"/>
              </a:rPr>
              <a:t>around the vertical axis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so that rotor blades are always facing the wind stream.</a:t>
            </a:r>
          </a:p>
          <a:p>
            <a:pPr marL="342900" indent="-342900" algn="just">
              <a:spcBef>
                <a:spcPts val="950"/>
              </a:spcBef>
              <a:buSzPts val="1400"/>
              <a:buFont typeface="Wingdings" panose="05000000000000000000" pitchFamily="2" charset="2"/>
              <a:buChar char=""/>
            </a:pPr>
            <a:r>
              <a:rPr lang="en-US" sz="22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Generators (or) electrical systems:</a:t>
            </a:r>
            <a:endParaRPr lang="en-IN" sz="2200" b="1" dirty="0">
              <a:solidFill>
                <a:srgbClr val="7030A0"/>
              </a:solidFill>
              <a:latin typeface="Times New Roman" panose="02020603050405020304" pitchFamily="18" charset="0"/>
            </a:endParaRPr>
          </a:p>
          <a:p>
            <a:pPr marL="342900" marR="281305" lvl="0" indent="-342900" algn="just">
              <a:lnSpc>
                <a:spcPct val="102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wind turbines are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provided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with induction generators to convert mechanical energy into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electrical</a:t>
            </a:r>
            <a:r>
              <a:rPr lang="en-US" sz="22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energy.</a:t>
            </a:r>
            <a:r>
              <a:rPr lang="en-US" sz="2200" b="1" spc="13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US" sz="2200" dirty="0">
              <a:solidFill>
                <a:srgbClr val="231F20"/>
              </a:solidFill>
              <a:latin typeface="Times New Roman" panose="02020603050405020304" pitchFamily="18" charset="0"/>
            </a:endParaRPr>
          </a:p>
          <a:p>
            <a:pPr marL="342900" lvl="0" indent="-342900" algn="just">
              <a:spcBef>
                <a:spcPts val="950"/>
              </a:spcBef>
              <a:buSzPts val="1400"/>
              <a:buFont typeface="Wingdings" panose="05000000000000000000" pitchFamily="2" charset="2"/>
              <a:buChar char=""/>
            </a:pPr>
            <a:r>
              <a:rPr lang="en-US" sz="22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Tower</a:t>
            </a:r>
            <a:endParaRPr lang="en-IN" sz="2200" b="1" dirty="0">
              <a:solidFill>
                <a:srgbClr val="7030A0"/>
              </a:solidFill>
              <a:latin typeface="Times New Roman" panose="02020603050405020304" pitchFamily="18" charset="0"/>
            </a:endParaRPr>
          </a:p>
          <a:p>
            <a:pPr marL="342900" marR="281940" lvl="0" indent="-342900" algn="just">
              <a:lnSpc>
                <a:spcPct val="103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Tower is provided to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support nacelle and rotor. </a:t>
            </a:r>
            <a:endParaRPr lang="en-IN" sz="22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1940" lvl="0" indent="-342900" algn="just">
              <a:lnSpc>
                <a:spcPct val="103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tower height should be sufficient so that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enough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wind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speed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can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be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intercepted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by</a:t>
            </a:r>
            <a:r>
              <a:rPr lang="en-US" sz="22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2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rotor.</a:t>
            </a:r>
            <a:r>
              <a:rPr lang="en-US" sz="22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1940" lvl="0" indent="-342900" algn="just">
              <a:lnSpc>
                <a:spcPct val="103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Tower can be made of materials such as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steel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or</a:t>
            </a:r>
            <a:r>
              <a:rPr lang="en-US" sz="2200" b="1" spc="14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concrete.</a:t>
            </a:r>
            <a:endParaRPr lang="en-IN" sz="22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spcBef>
                <a:spcPts val="950"/>
              </a:spcBef>
              <a:buSzPts val="1400"/>
              <a:buFont typeface="Wingdings" panose="05000000000000000000" pitchFamily="2" charset="2"/>
              <a:buChar char=""/>
            </a:pPr>
            <a:r>
              <a:rPr lang="en-IN" sz="2200" b="1" dirty="0">
                <a:solidFill>
                  <a:srgbClr val="00B050"/>
                </a:solidFill>
                <a:latin typeface="Times New Roman" panose="02020603050405020304" pitchFamily="18" charset="0"/>
              </a:rPr>
              <a:t>Working principle of horizontal axis wind mill (HAWM):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200" dirty="0">
                <a:solidFill>
                  <a:srgbClr val="231F20"/>
                </a:solidFill>
                <a:latin typeface="Times New Roman" panose="02020603050405020304" pitchFamily="18" charset="0"/>
              </a:rPr>
              <a:t>It is a wind turbine in which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the axis of the rotor's rotation is parallel to the wind stream </a:t>
            </a:r>
            <a:r>
              <a:rPr lang="en-IN" sz="2200" dirty="0">
                <a:solidFill>
                  <a:srgbClr val="231F20"/>
                </a:solidFill>
                <a:latin typeface="Times New Roman" panose="02020603050405020304" pitchFamily="18" charset="0"/>
              </a:rPr>
              <a:t>and the ground. 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200" dirty="0">
                <a:solidFill>
                  <a:srgbClr val="231F20"/>
                </a:solidFill>
                <a:latin typeface="Times New Roman" panose="02020603050405020304" pitchFamily="18" charset="0"/>
              </a:rPr>
              <a:t>It is built with a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propeller type rotor on a horizontal axis </a:t>
            </a:r>
            <a:r>
              <a:rPr lang="en-IN" sz="2200" dirty="0" err="1">
                <a:solidFill>
                  <a:srgbClr val="231F20"/>
                </a:solidFill>
                <a:latin typeface="Times New Roman" panose="02020603050405020304" pitchFamily="18" charset="0"/>
              </a:rPr>
              <a:t>i.e</a:t>
            </a:r>
            <a:r>
              <a:rPr lang="en-IN" sz="2200" dirty="0">
                <a:solidFill>
                  <a:srgbClr val="231F20"/>
                </a:solidFill>
                <a:latin typeface="Times New Roman" panose="02020603050405020304" pitchFamily="18" charset="0"/>
              </a:rPr>
              <a:t>, a horizontal main shaft. 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200" dirty="0">
                <a:solidFill>
                  <a:srgbClr val="231F20"/>
                </a:solidFill>
                <a:latin typeface="Times New Roman" panose="02020603050405020304" pitchFamily="18" charset="0"/>
              </a:rPr>
              <a:t>It may be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two (or) three bladed (or) more blades. 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The rotor converts linear motion of the wind into rotational energy that is used to drive a generator.</a:t>
            </a:r>
          </a:p>
          <a:p>
            <a:pPr marL="342900" marR="281305" lvl="0" indent="-342900" algn="just">
              <a:lnSpc>
                <a:spcPct val="102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IN" sz="24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79400" lvl="0" indent="-342900" algn="just">
              <a:lnSpc>
                <a:spcPct val="102000"/>
              </a:lnSpc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IN" sz="2400" dirty="0">
              <a:solidFill>
                <a:srgbClr val="231F2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039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AAC3366-9B86-E30A-9D7D-A49C790F7D5C}"/>
              </a:ext>
            </a:extLst>
          </p:cNvPr>
          <p:cNvSpPr txBox="1"/>
          <p:nvPr/>
        </p:nvSpPr>
        <p:spPr>
          <a:xfrm>
            <a:off x="0" y="0"/>
            <a:ext cx="12189618" cy="1131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buFont typeface="Wingdings" panose="05000000000000000000" pitchFamily="2" charset="2"/>
              <a:buChar char="v"/>
            </a:pPr>
            <a:r>
              <a:rPr lang="en-IN" sz="20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Vertical</a:t>
            </a:r>
            <a:r>
              <a:rPr lang="en-IN" sz="2000" b="1" spc="36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axis</a:t>
            </a:r>
            <a:r>
              <a:rPr lang="en-IN" sz="2000" b="1" spc="365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turbine (VAWT):</a:t>
            </a:r>
          </a:p>
          <a:p>
            <a:pPr lvl="0" algn="just">
              <a:lnSpc>
                <a:spcPct val="115000"/>
              </a:lnSpc>
            </a:pPr>
            <a:r>
              <a:rPr lang="en-IN" sz="20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(or)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SzPts val="1400"/>
              <a:buFont typeface="Wingdings" panose="05000000000000000000" pitchFamily="2" charset="2"/>
              <a:buChar char="v"/>
            </a:pPr>
            <a:r>
              <a:rPr lang="en-IN" sz="20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Construction of vertical</a:t>
            </a:r>
            <a:r>
              <a:rPr lang="en-IN" sz="2000" b="1" spc="36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axis</a:t>
            </a:r>
            <a:r>
              <a:rPr lang="en-IN" sz="2000" b="1" spc="365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turbine (VAWT):</a:t>
            </a:r>
            <a:endParaRPr lang="en-IN" sz="2000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D3EC9F-FFD4-F1A2-1D52-F8794FE26F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80" t="4271" r="11909"/>
          <a:stretch/>
        </p:blipFill>
        <p:spPr>
          <a:xfrm>
            <a:off x="7100888" y="11639"/>
            <a:ext cx="5088729" cy="36399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3FCA9E-AD6A-47AD-0FF2-8C52437422FD}"/>
              </a:ext>
            </a:extLst>
          </p:cNvPr>
          <p:cNvSpPr txBox="1"/>
          <p:nvPr/>
        </p:nvSpPr>
        <p:spPr>
          <a:xfrm>
            <a:off x="6094809" y="3651574"/>
            <a:ext cx="6122194" cy="374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800" b="1" spc="3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Fig:</a:t>
            </a:r>
            <a:r>
              <a:rPr lang="en-IN" sz="1800" b="1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Vertical</a:t>
            </a:r>
            <a:r>
              <a:rPr lang="en-IN" sz="1800" b="1" spc="3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b="1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axis</a:t>
            </a:r>
            <a:r>
              <a:rPr lang="en-IN" sz="1800" b="1" spc="3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b="1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turbine (VAWT)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5C0CC8-653B-2706-C814-FD09B7A1FD52}"/>
              </a:ext>
            </a:extLst>
          </p:cNvPr>
          <p:cNvSpPr txBox="1"/>
          <p:nvPr/>
        </p:nvSpPr>
        <p:spPr>
          <a:xfrm>
            <a:off x="121355" y="1215883"/>
            <a:ext cx="7965369" cy="21313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278130" lvl="0" indent="-342900" algn="just">
              <a:spcBef>
                <a:spcPts val="33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</a:rPr>
              <a:t>A VAWT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(</a:t>
            </a:r>
            <a:r>
              <a:rPr 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</a:rPr>
              <a:t>Darrieus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) </a:t>
            </a:r>
            <a:r>
              <a:rPr lang="en-US" sz="2000" dirty="0">
                <a:latin typeface="Times New Roman" panose="02020603050405020304" pitchFamily="18" charset="0"/>
              </a:rPr>
              <a:t>with all its components is shown in figure. </a:t>
            </a:r>
            <a:endParaRPr lang="en-IN" sz="2000" dirty="0">
              <a:latin typeface="Times New Roman" panose="02020603050405020304" pitchFamily="18" charset="0"/>
            </a:endParaRPr>
          </a:p>
          <a:p>
            <a:pPr marL="342900" marR="278130" lvl="0" indent="-342900" algn="just">
              <a:spcBef>
                <a:spcPts val="33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</a:rPr>
              <a:t>The components and subsystems include </a:t>
            </a:r>
            <a:endParaRPr lang="en-IN" sz="2000" dirty="0">
              <a:latin typeface="Times New Roman" panose="02020603050405020304" pitchFamily="18" charset="0"/>
            </a:endParaRPr>
          </a:p>
          <a:p>
            <a:pPr marL="1143000" marR="278130" lvl="2" indent="-228600" algn="just">
              <a:spcBef>
                <a:spcPts val="33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000" dirty="0">
                <a:latin typeface="Times New Roman" panose="02020603050405020304" pitchFamily="18" charset="0"/>
              </a:rPr>
              <a:t>Tower</a:t>
            </a:r>
            <a:r>
              <a:rPr lang="en-US" sz="20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</a:rPr>
              <a:t>(rotor shaft)</a:t>
            </a:r>
            <a:endParaRPr lang="en-IN" sz="2000" dirty="0">
              <a:latin typeface="Times New Roman" panose="02020603050405020304" pitchFamily="18" charset="0"/>
            </a:endParaRPr>
          </a:p>
          <a:p>
            <a:pPr marL="1143000" marR="278130" lvl="2" indent="-228600" algn="just">
              <a:spcBef>
                <a:spcPts val="33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000" dirty="0">
                <a:latin typeface="Times New Roman" panose="02020603050405020304" pitchFamily="18" charset="0"/>
              </a:rPr>
              <a:t>Blades</a:t>
            </a:r>
            <a:endParaRPr lang="en-IN" sz="2000" dirty="0">
              <a:latin typeface="Times New Roman" panose="02020603050405020304" pitchFamily="18" charset="0"/>
            </a:endParaRPr>
          </a:p>
          <a:p>
            <a:pPr marL="1143000" marR="278130" lvl="2" indent="-228600" algn="just">
              <a:spcBef>
                <a:spcPts val="33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000" dirty="0">
                <a:latin typeface="Times New Roman" panose="02020603050405020304" pitchFamily="18" charset="0"/>
              </a:rPr>
              <a:t>Support structure</a:t>
            </a:r>
          </a:p>
          <a:p>
            <a:pPr marL="1143000" marR="278130" lvl="2" indent="-228600" algn="just">
              <a:spcBef>
                <a:spcPts val="33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000" dirty="0">
                <a:latin typeface="Times New Roman" panose="02020603050405020304" pitchFamily="18" charset="0"/>
              </a:rPr>
              <a:t>Generator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E0BF1-6293-3C79-AB94-E859A12041EC}"/>
              </a:ext>
            </a:extLst>
          </p:cNvPr>
          <p:cNvSpPr txBox="1"/>
          <p:nvPr/>
        </p:nvSpPr>
        <p:spPr>
          <a:xfrm>
            <a:off x="121355" y="3609577"/>
            <a:ext cx="12095648" cy="32855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spcBef>
                <a:spcPts val="950"/>
              </a:spcBef>
              <a:buSzPts val="1400"/>
              <a:buFont typeface="Wingdings" panose="05000000000000000000" pitchFamily="2" charset="2"/>
              <a:buChar char=""/>
            </a:pPr>
            <a:r>
              <a:rPr lang="en-US" sz="17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Tower (rotor shaft):</a:t>
            </a:r>
            <a:endParaRPr lang="en-IN" sz="1700" b="1" dirty="0">
              <a:solidFill>
                <a:srgbClr val="7030A0"/>
              </a:solidFill>
              <a:latin typeface="Times New Roman" panose="02020603050405020304" pitchFamily="18" charset="0"/>
            </a:endParaRPr>
          </a:p>
          <a:p>
            <a:pPr marL="342900" marR="280035" lvl="0" indent="-342900" algn="just"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1700" spc="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tower</a:t>
            </a:r>
            <a:r>
              <a:rPr lang="en-US" sz="1700" spc="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consists</a:t>
            </a:r>
            <a:r>
              <a:rPr lang="en-US" sz="1700" spc="7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</a:t>
            </a:r>
            <a:r>
              <a:rPr lang="en-US" sz="1700" spc="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</a:t>
            </a:r>
            <a:r>
              <a:rPr lang="en-US" sz="1700" spc="7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hollow</a:t>
            </a:r>
            <a:r>
              <a:rPr lang="en-US" sz="17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vertical</a:t>
            </a:r>
            <a:r>
              <a:rPr lang="en-US" sz="17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shaft</a:t>
            </a:r>
            <a:r>
              <a:rPr lang="en-US" sz="17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which</a:t>
            </a:r>
            <a:r>
              <a:rPr lang="en-US" sz="17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can</a:t>
            </a:r>
            <a:r>
              <a:rPr lang="en-US" sz="1700" b="1" spc="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rotate</a:t>
            </a:r>
            <a:r>
              <a:rPr lang="en-US" sz="17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about</a:t>
            </a:r>
            <a:r>
              <a:rPr lang="en-US" sz="1700" b="1" spc="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its</a:t>
            </a:r>
            <a:r>
              <a:rPr lang="en-US" sz="17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vertical</a:t>
            </a:r>
            <a:r>
              <a:rPr lang="en-US" sz="17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axis</a:t>
            </a:r>
            <a:r>
              <a:rPr lang="en-US" sz="1700" b="1" spc="8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between</a:t>
            </a:r>
            <a:r>
              <a:rPr lang="en-US" sz="1700" b="1" spc="-2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its</a:t>
            </a:r>
            <a:r>
              <a:rPr lang="en-US" sz="1700" spc="1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bearings</a:t>
            </a:r>
            <a:r>
              <a:rPr lang="en-US" sz="17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at</a:t>
            </a:r>
            <a:r>
              <a:rPr lang="en-US" sz="17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top</a:t>
            </a:r>
            <a:r>
              <a:rPr lang="en-US" sz="17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and</a:t>
            </a:r>
            <a:r>
              <a:rPr lang="en-US" sz="17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bottom.</a:t>
            </a:r>
            <a:r>
              <a:rPr lang="en-US" sz="17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17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It</a:t>
            </a:r>
            <a:r>
              <a:rPr lang="en-US" sz="17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is</a:t>
            </a:r>
            <a:r>
              <a:rPr lang="en-US" sz="1700" spc="1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provided</a:t>
            </a:r>
            <a:r>
              <a:rPr lang="en-US" sz="17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with</a:t>
            </a:r>
            <a:r>
              <a:rPr lang="en-US" sz="17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</a:t>
            </a:r>
            <a:r>
              <a:rPr lang="en-US" sz="17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support</a:t>
            </a:r>
            <a:r>
              <a:rPr lang="en-US" sz="1700" b="1" spc="11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structure</a:t>
            </a:r>
            <a:r>
              <a:rPr lang="en-US" sz="1700" b="1" spc="11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at</a:t>
            </a:r>
            <a:r>
              <a:rPr lang="en-US" sz="1700" b="1" spc="10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1700" b="1" spc="11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bottom</a:t>
            </a:r>
            <a:r>
              <a:rPr lang="en-US" sz="1700" b="1" spc="11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and</a:t>
            </a:r>
            <a:r>
              <a:rPr lang="en-US" sz="1700" b="1" spc="11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at</a:t>
            </a:r>
            <a:r>
              <a:rPr lang="en-US" sz="1700" b="1" spc="-2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spc="-270" dirty="0">
                <a:solidFill>
                  <a:srgbClr val="FF0000"/>
                </a:solidFill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1700" b="1" spc="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upper</a:t>
            </a:r>
            <a:r>
              <a:rPr lang="en-US" sz="1700" b="1" spc="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end,</a:t>
            </a:r>
            <a:r>
              <a:rPr lang="en-US" sz="1700" b="1" spc="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it</a:t>
            </a:r>
            <a:r>
              <a:rPr lang="en-US" sz="1700" spc="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is</a:t>
            </a:r>
            <a:r>
              <a:rPr lang="en-US" sz="1700" spc="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supported</a:t>
            </a:r>
            <a:r>
              <a:rPr lang="en-US" sz="17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by</a:t>
            </a:r>
            <a:r>
              <a:rPr lang="en-US" sz="1700" spc="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guy</a:t>
            </a:r>
            <a:r>
              <a:rPr lang="en-US" sz="17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ropes.</a:t>
            </a:r>
            <a:r>
              <a:rPr lang="en-US" sz="1700" spc="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17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1700" b="1" spc="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height</a:t>
            </a:r>
            <a:r>
              <a:rPr lang="en-US" sz="1700" b="1" spc="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</a:t>
            </a:r>
            <a:r>
              <a:rPr lang="en-US" sz="1700" b="1" spc="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1700" b="1" spc="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tower</a:t>
            </a:r>
            <a:r>
              <a:rPr lang="en-US" sz="1700" b="1" spc="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is</a:t>
            </a:r>
            <a:r>
              <a:rPr lang="en-US" sz="1700" b="1" spc="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about</a:t>
            </a:r>
            <a:r>
              <a:rPr lang="en-US" sz="1700" b="1" spc="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l00</a:t>
            </a:r>
            <a:r>
              <a:rPr lang="en-US" sz="1700" b="1" spc="4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m.</a:t>
            </a:r>
          </a:p>
          <a:p>
            <a:pPr marL="342900" marR="280035" indent="-342900" algn="just">
              <a:spcBef>
                <a:spcPts val="460"/>
              </a:spcBef>
              <a:buFont typeface="Symbol" panose="05050102010706020507" pitchFamily="18" charset="2"/>
              <a:buChar char=""/>
            </a:pPr>
            <a:r>
              <a:rPr lang="en-IN" sz="170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wind turbine extracts energy from the wind streams </a:t>
            </a:r>
            <a:r>
              <a:rPr lang="en-IN" sz="17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transforming the kinetic energy of the wind into the rotational motion of the rotor of the wind turbine.</a:t>
            </a:r>
          </a:p>
          <a:p>
            <a:pPr marL="342900" indent="-342900" algn="just">
              <a:spcBef>
                <a:spcPts val="950"/>
              </a:spcBef>
              <a:buSzPts val="1400"/>
              <a:buFont typeface="Wingdings" panose="05000000000000000000" pitchFamily="2" charset="2"/>
              <a:buChar char=""/>
            </a:pPr>
            <a:r>
              <a:rPr lang="en-US" sz="17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Blades:</a:t>
            </a:r>
            <a:endParaRPr lang="en-IN" sz="1700" b="1" dirty="0">
              <a:solidFill>
                <a:srgbClr val="7030A0"/>
              </a:solidFill>
              <a:latin typeface="Times New Roman" panose="02020603050405020304" pitchFamily="18" charset="0"/>
            </a:endParaRPr>
          </a:p>
          <a:p>
            <a:pPr marL="342900" marR="280670" lvl="0" indent="-342900" algn="just"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wind turbine has two or three blades which are thin and curved shaped similar to an</a:t>
            </a:r>
            <a:r>
              <a:rPr lang="en-US" sz="17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“eggbeater”.</a:t>
            </a:r>
            <a:r>
              <a:rPr lang="en-US" sz="17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17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670" lvl="0" indent="-342900" algn="just"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17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blades</a:t>
            </a:r>
            <a:r>
              <a:rPr lang="en-US" sz="17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are</a:t>
            </a:r>
            <a:r>
              <a:rPr lang="en-US" sz="17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designed</a:t>
            </a:r>
            <a:r>
              <a:rPr lang="en-US" sz="17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</a:t>
            </a:r>
            <a:r>
              <a:rPr lang="en-US" sz="17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such</a:t>
            </a:r>
            <a:r>
              <a:rPr lang="en-US" sz="17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</a:t>
            </a:r>
            <a:r>
              <a:rPr lang="en-US" sz="17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way</a:t>
            </a:r>
            <a:r>
              <a:rPr lang="en-US" sz="17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that</a:t>
            </a:r>
            <a:r>
              <a:rPr lang="en-US" sz="17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they</a:t>
            </a:r>
            <a:r>
              <a:rPr lang="en-US" sz="1700" spc="-2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 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offer </a:t>
            </a:r>
            <a:r>
              <a:rPr lang="en-US" sz="1700" b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aerofoil</a:t>
            </a:r>
            <a:r>
              <a:rPr lang="en-US" sz="17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type cross section to wind stream. </a:t>
            </a:r>
            <a:endParaRPr lang="en-IN" sz="17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670" lvl="0" indent="-342900" algn="just"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height of blade is kept 94 m, diameter</a:t>
            </a:r>
            <a:r>
              <a:rPr lang="en-US" sz="17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about</a:t>
            </a:r>
            <a:r>
              <a:rPr lang="en-US" sz="1700" b="1" spc="12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65</a:t>
            </a:r>
            <a:r>
              <a:rPr lang="en-US" sz="17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</a:t>
            </a:r>
            <a:r>
              <a:rPr lang="en-US" sz="17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and</a:t>
            </a:r>
            <a:r>
              <a:rPr lang="en-US" sz="17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chord</a:t>
            </a:r>
            <a:r>
              <a:rPr lang="en-US" sz="17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length</a:t>
            </a:r>
            <a:r>
              <a:rPr lang="en-US" sz="17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about</a:t>
            </a:r>
            <a:r>
              <a:rPr lang="en-US" sz="17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2.4</a:t>
            </a:r>
            <a:r>
              <a:rPr lang="en-US" sz="17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17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m.</a:t>
            </a:r>
            <a:endParaRPr lang="en-IN" sz="17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8172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246BE5-B389-9533-277E-5B554758D09E}"/>
              </a:ext>
            </a:extLst>
          </p:cNvPr>
          <p:cNvSpPr txBox="1"/>
          <p:nvPr/>
        </p:nvSpPr>
        <p:spPr>
          <a:xfrm>
            <a:off x="0" y="0"/>
            <a:ext cx="12192000" cy="6139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spcBef>
                <a:spcPts val="950"/>
              </a:spcBef>
              <a:buSzPts val="1400"/>
              <a:buFont typeface="Wingdings" panose="05000000000000000000" pitchFamily="2" charset="2"/>
              <a:buChar char=""/>
            </a:pPr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structure:</a:t>
            </a:r>
            <a:endParaRPr lang="en-IN" sz="24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3550" indent="-342900" algn="just">
              <a:spcBef>
                <a:spcPts val="46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It</a:t>
            </a:r>
            <a:r>
              <a:rPr lang="en-US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is</a:t>
            </a:r>
            <a:r>
              <a:rPr lang="en-US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provided</a:t>
            </a:r>
            <a:r>
              <a:rPr lang="en-US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with</a:t>
            </a:r>
            <a:r>
              <a:rPr lang="en-US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blades,</a:t>
            </a:r>
            <a:r>
              <a:rPr lang="en-US" sz="2400" b="1" spc="14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gearbox</a:t>
            </a:r>
            <a:r>
              <a:rPr lang="en-US" sz="2400" b="1" spc="14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and</a:t>
            </a:r>
            <a:r>
              <a:rPr lang="en-US" sz="2400" b="1" spc="15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generator</a:t>
            </a:r>
            <a:r>
              <a:rPr lang="en-US" sz="2400" b="1" spc="14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to</a:t>
            </a:r>
            <a:r>
              <a:rPr lang="en-US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support</a:t>
            </a:r>
            <a:r>
              <a:rPr lang="en-US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the</a:t>
            </a:r>
            <a:r>
              <a:rPr lang="en-US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weight</a:t>
            </a:r>
            <a:r>
              <a:rPr lang="en-US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of</a:t>
            </a:r>
            <a:r>
              <a:rPr lang="en-US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tower.</a:t>
            </a:r>
          </a:p>
          <a:p>
            <a:pPr marL="342900" indent="-342900" algn="just">
              <a:spcBef>
                <a:spcPts val="950"/>
              </a:spcBef>
              <a:buSzPts val="1400"/>
              <a:buFont typeface="Wingdings" panose="05000000000000000000" pitchFamily="2" charset="2"/>
              <a:buChar char=""/>
            </a:pPr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Generators (or) electrical systems:</a:t>
            </a:r>
            <a:endParaRPr lang="en-IN" sz="2400" b="1" dirty="0">
              <a:solidFill>
                <a:srgbClr val="7030A0"/>
              </a:solidFill>
              <a:latin typeface="Times New Roman" panose="02020603050405020304" pitchFamily="18" charset="0"/>
            </a:endParaRPr>
          </a:p>
          <a:p>
            <a:pPr marL="342900" marR="281305" lvl="0" indent="-342900" algn="just">
              <a:lnSpc>
                <a:spcPct val="102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wind turbines are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provided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with induction generators to convert mechanical energy into</a:t>
            </a:r>
            <a:r>
              <a:rPr lang="en-US" sz="24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electrical</a:t>
            </a:r>
            <a:r>
              <a:rPr lang="en-US" sz="24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energy.</a:t>
            </a:r>
            <a:r>
              <a:rPr lang="en-US" sz="2400" b="1" spc="13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150" b="1" dirty="0">
                <a:solidFill>
                  <a:srgbClr val="00B050"/>
                </a:solidFill>
                <a:latin typeface="Times New Roman" panose="02020603050405020304" pitchFamily="18" charset="0"/>
              </a:rPr>
              <a:t>Working principle of vertical axis windmills:</a:t>
            </a:r>
          </a:p>
          <a:p>
            <a:pPr marL="342900" marR="278130" lvl="0" indent="-342900" algn="just">
              <a:lnSpc>
                <a:spcPct val="102000"/>
              </a:lnSpc>
              <a:spcBef>
                <a:spcPts val="33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15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Vertical axis wind turbine has the </a:t>
            </a:r>
            <a:r>
              <a:rPr lang="en-US" sz="215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axis of rotation of its rotor perpendicular to the wind stream. </a:t>
            </a:r>
            <a:endParaRPr lang="en-IN" sz="215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278130" lvl="0" indent="-342900" algn="just">
              <a:lnSpc>
                <a:spcPct val="102000"/>
              </a:lnSpc>
              <a:spcBef>
                <a:spcPts val="33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15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Vertical axis wind turbine is </a:t>
            </a:r>
            <a:r>
              <a:rPr lang="en-US" sz="215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advantageous as </a:t>
            </a:r>
            <a:endParaRPr lang="en-IN" sz="215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marR="278130" lvl="2" indent="-228600" algn="just">
              <a:lnSpc>
                <a:spcPct val="102000"/>
              </a:lnSpc>
              <a:spcBef>
                <a:spcPts val="33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15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can accept wind from any direction, </a:t>
            </a:r>
            <a:r>
              <a:rPr lang="en-US" sz="215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thereby eliminating the necessity of any yaw control system.</a:t>
            </a:r>
            <a:endParaRPr lang="en-IN" sz="2150" dirty="0">
              <a:solidFill>
                <a:srgbClr val="231F2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marR="278130" lvl="2" indent="-228600" algn="just">
              <a:lnSpc>
                <a:spcPct val="102000"/>
              </a:lnSpc>
              <a:spcBef>
                <a:spcPts val="33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15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can have its gearbox and generator system (nacelle) at the ground level, </a:t>
            </a:r>
            <a:r>
              <a:rPr lang="en-US" sz="215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thereby eliminating the necessity of mounting the heavy nacelle (with gearbox and generator) at the top of the tower. </a:t>
            </a:r>
            <a:endParaRPr lang="en-IN" sz="2150" dirty="0">
              <a:solidFill>
                <a:srgbClr val="231F2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278130" lvl="0" indent="-342900" algn="just">
              <a:lnSpc>
                <a:spcPct val="102000"/>
              </a:lnSpc>
              <a:spcBef>
                <a:spcPts val="33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15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features of VAWT also help in the simpler design and installation of the wind turbine, </a:t>
            </a:r>
            <a:r>
              <a:rPr lang="en-US" sz="215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easier inspection and maintenance of the wind turbine and reducing the overall cost of the wind turbine.</a:t>
            </a:r>
            <a:endParaRPr lang="en-IN" sz="2150" dirty="0">
              <a:solidFill>
                <a:srgbClr val="231F2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sz="2400" dirty="0"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281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F8D3A4-7C00-59CC-DF6C-7D274D4BE183}"/>
              </a:ext>
            </a:extLst>
          </p:cNvPr>
          <p:cNvSpPr txBox="1"/>
          <p:nvPr/>
        </p:nvSpPr>
        <p:spPr>
          <a:xfrm>
            <a:off x="2382" y="0"/>
            <a:ext cx="12189618" cy="9149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buFont typeface="Wingdings" panose="05000000000000000000" pitchFamily="2" charset="2"/>
              <a:buChar char="v"/>
            </a:pPr>
            <a:r>
              <a:rPr lang="en-IN" sz="24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Comparison of HAWT and VAWT:</a:t>
            </a:r>
            <a:endParaRPr lang="en-IN" sz="2400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</a:pPr>
            <a:r>
              <a:rPr lang="en-IN" sz="24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Table: Comparison of HAWT with VAWT</a:t>
            </a:r>
            <a:endParaRPr lang="en-IN" sz="2400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7C1006-E98F-478A-A23D-3B9DBCC428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914930"/>
            <a:ext cx="12191999" cy="594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990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1503593-C4A8-1CE7-4C17-DF1989F67DA8}"/>
              </a:ext>
            </a:extLst>
          </p:cNvPr>
          <p:cNvSpPr txBox="1"/>
          <p:nvPr/>
        </p:nvSpPr>
        <p:spPr>
          <a:xfrm>
            <a:off x="2382" y="0"/>
            <a:ext cx="12189618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Betz model: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Statement: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power output of a wind turbine cannot be more than 59.3% of wind energy.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Proof:</a:t>
            </a:r>
          </a:p>
          <a:p>
            <a:pPr algn="just"/>
            <a:endParaRPr lang="en-US" sz="2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CC2C7C-506D-B2B1-1DB6-1A846746C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15112" y="1337937"/>
            <a:ext cx="5363003" cy="55141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10E231-EE92-57FA-7966-3662ED113079}"/>
              </a:ext>
            </a:extLst>
          </p:cNvPr>
          <p:cNvSpPr txBox="1"/>
          <p:nvPr/>
        </p:nvSpPr>
        <p:spPr>
          <a:xfrm>
            <a:off x="0" y="1754717"/>
            <a:ext cx="6912769" cy="4994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276225" lvl="0" indent="-342900" algn="just">
              <a:lnSpc>
                <a:spcPct val="102000"/>
              </a:lnSpc>
              <a:spcBef>
                <a:spcPts val="405"/>
              </a:spcBef>
              <a:spcAft>
                <a:spcPts val="0"/>
              </a:spcAft>
              <a:buClr>
                <a:srgbClr val="231F20"/>
              </a:buClr>
              <a:buSzPts val="1400"/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The area</a:t>
            </a:r>
            <a:r>
              <a:rPr lang="en-US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swept can be considered as airstream tube which is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continuously expanding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as shown in</a:t>
            </a:r>
            <a:r>
              <a:rPr lang="en-US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figure.</a:t>
            </a:r>
            <a:endParaRPr lang="en-IN" sz="2000" dirty="0"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  <a:p>
            <a:pPr marL="342900" marR="276225" lvl="0" indent="-342900" algn="just">
              <a:lnSpc>
                <a:spcPct val="102000"/>
              </a:lnSpc>
              <a:spcBef>
                <a:spcPts val="405"/>
              </a:spcBef>
              <a:spcAft>
                <a:spcPts val="0"/>
              </a:spcAft>
              <a:buClr>
                <a:srgbClr val="231F20"/>
              </a:buClr>
              <a:buSzPts val="1400"/>
              <a:buFont typeface="Symbol" panose="05050102010706020507" pitchFamily="18" charset="2"/>
              <a:buChar char=""/>
            </a:pP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This airstream tube model is also called “Betz model” of expanding air. </a:t>
            </a:r>
            <a:endParaRPr lang="en-IN" sz="2000" b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  <a:p>
            <a:pPr marL="342900" marR="276225" lvl="0" indent="-342900" algn="just">
              <a:lnSpc>
                <a:spcPct val="102000"/>
              </a:lnSpc>
              <a:spcBef>
                <a:spcPts val="405"/>
              </a:spcBef>
              <a:spcAft>
                <a:spcPts val="0"/>
              </a:spcAft>
              <a:buClr>
                <a:srgbClr val="231F20"/>
              </a:buClr>
              <a:buSzPts val="1400"/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As air mass</a:t>
            </a:r>
            <a:r>
              <a:rPr lang="en-US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flow rate should be the same everywhere within the stream tube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according to the “law of</a:t>
            </a:r>
            <a:r>
              <a:rPr lang="en-US" sz="20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continuity”,</a:t>
            </a:r>
            <a:r>
              <a:rPr lang="en-US" sz="2000" b="1" spc="9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the</a:t>
            </a:r>
            <a:r>
              <a:rPr lang="en-US" sz="2000" b="1" spc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wind</a:t>
            </a:r>
            <a:r>
              <a:rPr lang="en-US" sz="2000" b="1" spc="9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speed</a:t>
            </a:r>
            <a:r>
              <a:rPr lang="en-US" sz="2000" b="1" spc="9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must</a:t>
            </a:r>
            <a:r>
              <a:rPr lang="en-US" sz="2000" b="1" spc="9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decrease</a:t>
            </a:r>
            <a:r>
              <a:rPr lang="en-US" sz="2000" b="1" spc="9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as</a:t>
            </a:r>
            <a:r>
              <a:rPr lang="en-US" sz="2000" b="1" spc="9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air</a:t>
            </a:r>
            <a:r>
              <a:rPr lang="en-US" sz="2000" b="1" spc="9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expands.</a:t>
            </a:r>
            <a:r>
              <a:rPr lang="en-US" sz="2000" b="1" spc="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endParaRPr lang="en-IN" sz="2000" b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  <a:p>
            <a:pPr marL="342900" marR="276225" lvl="0" indent="-342900" algn="just">
              <a:lnSpc>
                <a:spcPct val="102000"/>
              </a:lnSpc>
              <a:spcBef>
                <a:spcPts val="405"/>
              </a:spcBef>
              <a:spcAft>
                <a:spcPts val="0"/>
              </a:spcAft>
              <a:buClr>
                <a:srgbClr val="231F20"/>
              </a:buClr>
              <a:buSzPts val="1400"/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As</a:t>
            </a:r>
            <a:r>
              <a:rPr lang="en-US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shown,</a:t>
            </a:r>
            <a:r>
              <a:rPr lang="en-US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airstream</a:t>
            </a:r>
            <a:r>
              <a:rPr lang="en-US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tube</a:t>
            </a:r>
            <a:r>
              <a:rPr lang="en-US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has</a:t>
            </a:r>
            <a:r>
              <a:rPr lang="en-US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area</a:t>
            </a:r>
            <a:r>
              <a:rPr lang="en-US" sz="2000" b="1" spc="-2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of</a:t>
            </a:r>
            <a:r>
              <a:rPr lang="en-US" sz="2000" b="1" spc="8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“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</a:t>
            </a:r>
            <a:r>
              <a:rPr lang="en-US" sz="2000" b="1" baseline="-250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0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”</a:t>
            </a:r>
            <a:r>
              <a:rPr lang="en-US" sz="2000" b="1" spc="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at</a:t>
            </a:r>
            <a:r>
              <a:rPr lang="en-US" sz="2000" b="1" spc="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upstream,</a:t>
            </a:r>
            <a:r>
              <a:rPr lang="en-US" sz="2000" b="1" spc="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area</a:t>
            </a:r>
            <a:r>
              <a:rPr lang="en-US" sz="2000" b="1" spc="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of “A</a:t>
            </a:r>
            <a:r>
              <a:rPr lang="en-US" sz="2000" b="1" baseline="-250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1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” while</a:t>
            </a:r>
            <a:r>
              <a:rPr lang="en-US" sz="2000" b="1" spc="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passing</a:t>
            </a:r>
            <a:r>
              <a:rPr lang="en-US" sz="2000" b="1" spc="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through</a:t>
            </a:r>
            <a:r>
              <a:rPr lang="en-US" sz="2000" b="1" spc="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rotor</a:t>
            </a:r>
            <a:r>
              <a:rPr lang="en-US" sz="20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blade</a:t>
            </a:r>
            <a:r>
              <a:rPr lang="en-US" sz="2000" b="1" spc="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aerofoil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)</a:t>
            </a:r>
            <a:r>
              <a:rPr lang="en-US" sz="2000" b="1" spc="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and</a:t>
            </a:r>
            <a:r>
              <a:rPr lang="en-US" sz="2000" b="1" spc="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area</a:t>
            </a:r>
            <a:r>
              <a:rPr lang="en-US" sz="2000" b="1" spc="3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“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</a:t>
            </a:r>
            <a:r>
              <a:rPr lang="en-US" sz="2000" b="1" baseline="-250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2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”</a:t>
            </a:r>
            <a:r>
              <a:rPr lang="en-US" sz="20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downstream.</a:t>
            </a:r>
            <a:endParaRPr lang="en-IN" sz="2000" b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Consider that u</a:t>
            </a:r>
            <a:r>
              <a:rPr lang="en-IN" sz="2000" b="1" baseline="-250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IN" sz="20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 u</a:t>
            </a:r>
            <a:r>
              <a:rPr lang="en-IN" sz="2000" b="1" baseline="-250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20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are wind velocities at upstream and downstream.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en-IN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velocity</a:t>
            </a:r>
            <a:r>
              <a:rPr lang="en-IN" sz="2000" spc="22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reduction</a:t>
            </a:r>
            <a:r>
              <a:rPr lang="en-IN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from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en-IN" sz="2000" baseline="-25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IN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en-IN" sz="2000" baseline="-25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means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there</a:t>
            </a:r>
            <a:r>
              <a:rPr lang="en-IN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n-IN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reduction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momentum</a:t>
            </a:r>
            <a:r>
              <a:rPr lang="en-IN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</a:t>
            </a:r>
            <a:r>
              <a:rPr lang="en-IN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en-IN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passes</a:t>
            </a:r>
            <a:r>
              <a:rPr lang="en-IN" sz="20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through</a:t>
            </a:r>
            <a:r>
              <a:rPr lang="en-IN" sz="2000" spc="-27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en-IN" sz="2000" spc="9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</a:t>
            </a:r>
            <a:r>
              <a:rPr lang="en-IN" sz="2000" spc="1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turbine,</a:t>
            </a:r>
            <a:endParaRPr lang="en-I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674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2DFE97-733A-78BE-BB80-7A370417A905}"/>
              </a:ext>
            </a:extLst>
          </p:cNvPr>
          <p:cNvSpPr txBox="1"/>
          <p:nvPr/>
        </p:nvSpPr>
        <p:spPr>
          <a:xfrm>
            <a:off x="81116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know that, </a:t>
            </a:r>
            <a:r>
              <a:rPr lang="en-IN" sz="20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Energy available in wind</a:t>
            </a:r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Pw =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D4A07B-F398-38FB-CEA9-86C17932A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16105" y="0"/>
            <a:ext cx="1242127" cy="477629"/>
          </a:xfrm>
          <a:prstGeom prst="rect">
            <a:avLst/>
          </a:prstGeom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EBDBDEC0-7C53-B815-21AF-7BEFF7757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232" y="109138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4D072D-732C-E554-B9F3-E20B9C96B0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5383123"/>
            <a:ext cx="12029768" cy="14748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1EB444-93F5-6BDC-D7B7-AF1DDF8A1C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116" y="648537"/>
            <a:ext cx="12029768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232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139820-02AB-4B3B-C96E-909A39246F84}"/>
              </a:ext>
            </a:extLst>
          </p:cNvPr>
          <p:cNvSpPr txBox="1"/>
          <p:nvPr/>
        </p:nvSpPr>
        <p:spPr>
          <a:xfrm>
            <a:off x="0" y="0"/>
            <a:ext cx="12192000" cy="863255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285750" indent="-285750" algn="just">
              <a:buFont typeface="Wingdings" panose="05000000000000000000" pitchFamily="2" charset="2"/>
              <a:buChar char="v"/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70C0"/>
                </a:solidFill>
              </a:rPr>
              <a:t>Performance characteristics:</a:t>
            </a:r>
          </a:p>
          <a:p>
            <a:r>
              <a:rPr lang="en-IN" sz="2400" b="1" dirty="0">
                <a:solidFill>
                  <a:srgbClr val="7030A0"/>
                </a:solidFill>
              </a:rPr>
              <a:t>Interference Factor:</a:t>
            </a:r>
          </a:p>
          <a:p>
            <a:pPr marL="43307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ea typeface="Calibri" panose="020F0502020204030204" pitchFamily="34" charset="0"/>
              </a:rPr>
              <a:t>An interference factor (a) is defined as a </a:t>
            </a:r>
            <a:r>
              <a:rPr lang="en-IN" sz="2400" b="1" dirty="0">
                <a:solidFill>
                  <a:srgbClr val="FF0000"/>
                </a:solidFill>
                <a:ea typeface="Calibri" panose="020F0502020204030204" pitchFamily="34" charset="0"/>
              </a:rPr>
              <a:t>fractional</a:t>
            </a:r>
            <a:r>
              <a:rPr lang="en-IN" sz="2400" dirty="0">
                <a:ea typeface="Calibri" panose="020F0502020204030204" pitchFamily="34" charset="0"/>
              </a:rPr>
              <a:t> </a:t>
            </a:r>
            <a:r>
              <a:rPr lang="en-IN" sz="2400" b="1" dirty="0">
                <a:solidFill>
                  <a:srgbClr val="FF0000"/>
                </a:solidFill>
                <a:ea typeface="Calibri" panose="020F0502020204030204" pitchFamily="34" charset="0"/>
              </a:rPr>
              <a:t>wind speed decrease at the turbine.</a:t>
            </a:r>
          </a:p>
          <a:p>
            <a:pPr marL="43307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ea typeface="Calibri" panose="020F0502020204030204" pitchFamily="34" charset="0"/>
              </a:rPr>
              <a:t>An interference factor </a:t>
            </a:r>
            <a:r>
              <a:rPr lang="en-US" altLang="en-US" sz="2400" dirty="0">
                <a:ea typeface="Calibri" panose="020F0502020204030204" pitchFamily="34" charset="0"/>
              </a:rPr>
              <a:t>is </a:t>
            </a:r>
            <a:r>
              <a:rPr lang="en-US" altLang="en-US" sz="2400" b="1" dirty="0">
                <a:solidFill>
                  <a:srgbClr val="FF0000"/>
                </a:solidFill>
                <a:ea typeface="Calibri" panose="020F0502020204030204" pitchFamily="34" charset="0"/>
              </a:rPr>
              <a:t>a measure of how much the wind speed is reduced as it passes</a:t>
            </a:r>
          </a:p>
          <a:p>
            <a:pPr marL="43307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rgbClr val="FF0000"/>
                </a:solidFill>
                <a:ea typeface="Calibri" panose="020F0502020204030204" pitchFamily="34" charset="0"/>
              </a:rPr>
              <a:t>      through the rotor plane of the turbine. </a:t>
            </a:r>
          </a:p>
          <a:p>
            <a:pPr marL="43307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rgbClr val="FF0000"/>
                </a:solidFill>
                <a:ea typeface="Calibri" panose="020F0502020204030204" pitchFamily="34" charset="0"/>
              </a:rPr>
              <a:t>A higher interference factor means a greater reduction in wind speed.</a:t>
            </a:r>
          </a:p>
          <a:p>
            <a:pPr marL="43307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ea typeface="Calibri" panose="020F0502020204030204" pitchFamily="34" charset="0"/>
              </a:rPr>
              <a:t>Interference factor is also known as </a:t>
            </a:r>
            <a:r>
              <a:rPr lang="en-IN" sz="2400" b="1" dirty="0">
                <a:solidFill>
                  <a:srgbClr val="FF0000"/>
                </a:solidFill>
                <a:ea typeface="Calibri" panose="020F0502020204030204" pitchFamily="34" charset="0"/>
              </a:rPr>
              <a:t>induction factor or perturbation factor.</a:t>
            </a:r>
          </a:p>
          <a:p>
            <a:pPr marL="43307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IN" sz="2400" b="1" dirty="0">
              <a:solidFill>
                <a:srgbClr val="FF0000"/>
              </a:solidFill>
              <a:ea typeface="Calibri" panose="020F0502020204030204" pitchFamily="34" charset="0"/>
            </a:endParaRPr>
          </a:p>
          <a:p>
            <a:pPr marL="433070" indent="-342900">
              <a:spcAft>
                <a:spcPts val="800"/>
              </a:spcAft>
            </a:pPr>
            <a:endParaRPr lang="en-IN" sz="2400" b="1" dirty="0">
              <a:solidFill>
                <a:srgbClr val="7030A0"/>
              </a:solidFill>
              <a:ea typeface="Calibri" panose="020F0502020204030204" pitchFamily="34" charset="0"/>
            </a:endParaRPr>
          </a:p>
          <a:p>
            <a:pPr>
              <a:spcAft>
                <a:spcPts val="800"/>
              </a:spcAft>
            </a:pPr>
            <a:r>
              <a:rPr lang="en-IN" sz="2400" b="1" dirty="0">
                <a:solidFill>
                  <a:srgbClr val="7030A0"/>
                </a:solidFill>
              </a:rPr>
              <a:t>Power Coefficient: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ea typeface="Calibri" panose="020F0502020204030204" pitchFamily="34" charset="0"/>
              </a:rPr>
              <a:t>Power coefficient </a:t>
            </a: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(C</a:t>
            </a:r>
            <a:r>
              <a:rPr lang="en-IN" sz="1800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IN" sz="2400" dirty="0">
                <a:ea typeface="Calibri" panose="020F0502020204030204" pitchFamily="34" charset="0"/>
              </a:rPr>
              <a:t>is the </a:t>
            </a:r>
            <a:r>
              <a:rPr lang="en-IN" sz="2400" b="1" dirty="0">
                <a:solidFill>
                  <a:srgbClr val="FF0000"/>
                </a:solidFill>
                <a:ea typeface="Calibri" panose="020F0502020204030204" pitchFamily="34" charset="0"/>
              </a:rPr>
              <a:t>fraction of available power in the wind that can be extracted.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ea typeface="Calibri" panose="020F0502020204030204" pitchFamily="34" charset="0"/>
              </a:rPr>
              <a:t>Simply, the power coefficient indicates the portion or </a:t>
            </a:r>
            <a:r>
              <a:rPr lang="en-IN" sz="2400" b="1" dirty="0">
                <a:solidFill>
                  <a:srgbClr val="FF0000"/>
                </a:solidFill>
                <a:ea typeface="Calibri" panose="020F0502020204030204" pitchFamily="34" charset="0"/>
              </a:rPr>
              <a:t>fraction of wind power which can be extracted by the wind turbine.</a:t>
            </a:r>
          </a:p>
          <a:p>
            <a:pPr marL="393065" indent="0" algn="ctr">
              <a:spcAft>
                <a:spcPts val="800"/>
              </a:spcAft>
              <a:buNone/>
            </a:pPr>
            <a:r>
              <a:rPr lang="en-IN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000" b="1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 P</a:t>
            </a:r>
            <a:r>
              <a:rPr lang="en-IN" sz="2000" b="1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/P</a:t>
            </a:r>
            <a:r>
              <a:rPr lang="en-IN" sz="2000" b="1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</a:t>
            </a:r>
          </a:p>
          <a:p>
            <a:pPr marL="393065" indent="0" algn="ctr">
              <a:spcAft>
                <a:spcPts val="800"/>
              </a:spcAft>
              <a:buNone/>
            </a:pPr>
            <a:r>
              <a:rPr lang="en-IN" sz="2000" b="1" baseline="-25000" dirty="0">
                <a:ea typeface="Calibri" panose="020F0502020204030204" pitchFamily="34" charset="0"/>
              </a:rPr>
              <a:t>or </a:t>
            </a:r>
          </a:p>
          <a:p>
            <a:pPr marL="0" lvl="0" indent="0" algn="just">
              <a:spcAft>
                <a:spcPts val="800"/>
              </a:spcAft>
              <a:buNone/>
            </a:pPr>
            <a:r>
              <a:rPr lang="en-IN" sz="2000" b="1" dirty="0">
                <a:ea typeface="Calibri" panose="020F0502020204030204" pitchFamily="34" charset="0"/>
              </a:rPr>
              <a:t>					Power coefficient is given as: 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000" b="1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=4a (1-a</a:t>
            </a:r>
            <a:r>
              <a:rPr lang="en-IN" sz="2000" b="1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IN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93065" indent="0" algn="ctr">
              <a:lnSpc>
                <a:spcPct val="107000"/>
              </a:lnSpc>
              <a:spcAft>
                <a:spcPts val="800"/>
              </a:spcAft>
              <a:buNone/>
            </a:pPr>
            <a:endParaRPr lang="en-IN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800"/>
              </a:spcAft>
              <a:buNone/>
            </a:pPr>
            <a:endParaRPr lang="en-IN" sz="2400" b="1" dirty="0">
              <a:solidFill>
                <a:srgbClr val="0070C0"/>
              </a:solidFill>
            </a:endParaRPr>
          </a:p>
          <a:p>
            <a:pPr marL="90170" indent="457200">
              <a:spcAft>
                <a:spcPts val="800"/>
              </a:spcAft>
            </a:pPr>
            <a:endParaRPr lang="en-IN" sz="2400" b="1" dirty="0">
              <a:solidFill>
                <a:srgbClr val="FF0000"/>
              </a:solidFill>
              <a:ea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sz="2400" b="1" dirty="0">
              <a:solidFill>
                <a:srgbClr val="0070C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E4AE9D-9D53-8647-2ECF-70F447552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463" y="3000375"/>
            <a:ext cx="7029450" cy="121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70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7335C8-FA6A-5BD1-4F13-C9DB769B5C66}"/>
              </a:ext>
            </a:extLst>
          </p:cNvPr>
          <p:cNvSpPr txBox="1"/>
          <p:nvPr/>
        </p:nvSpPr>
        <p:spPr>
          <a:xfrm>
            <a:off x="2382" y="0"/>
            <a:ext cx="12189618" cy="7433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IN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Torque Coefficient:</a:t>
            </a:r>
          </a:p>
          <a:p>
            <a:pPr marL="285750" indent="-28575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Torque coefficient (C</a:t>
            </a:r>
            <a:r>
              <a:rPr lang="en-IN" sz="2400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is the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ratio of shaft torque 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IN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IN" sz="2400" baseline="-25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to the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maximum conceivable torque 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(T</a:t>
            </a:r>
            <a:r>
              <a:rPr lang="en-IN" sz="2400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on the on an ideal turbine rotor.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en-IN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400" b="1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T=</a:t>
            </a:r>
            <a:r>
              <a:rPr lang="en-IN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IN" sz="2400" b="1" baseline="-25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</a:t>
            </a:r>
            <a:r>
              <a:rPr lang="en-IN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/T</a:t>
            </a:r>
            <a:r>
              <a:rPr lang="en-IN" sz="2400" b="1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endParaRPr lang="en-IN" sz="24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maximum conceivable torque 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“T</a:t>
            </a:r>
            <a:r>
              <a:rPr lang="en-IN" sz="2400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” on the on an ideal turbine rotor would occur if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maximum circumferential force acts at the tip of the blade with radius R. 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Thus,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457200" algn="just">
              <a:lnSpc>
                <a:spcPct val="107000"/>
              </a:lnSpc>
              <a:spcAft>
                <a:spcPts val="800"/>
              </a:spcAft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	</a:t>
            </a:r>
            <a:r>
              <a:rPr lang="en-IN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T</a:t>
            </a:r>
            <a:r>
              <a:rPr lang="en-IN" sz="2400" b="1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en-IN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=F×R </a:t>
            </a:r>
            <a:endParaRPr lang="en-IN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IN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Thrust coefficient:</a:t>
            </a:r>
          </a:p>
          <a:p>
            <a:pPr marL="342900" indent="-34290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Thrust force is the force acting along the turbine axis.</a:t>
            </a:r>
          </a:p>
          <a:p>
            <a:pPr marL="342900" indent="-34290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Thrust coefficient is the </a:t>
            </a:r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ratio of axial thrust force to the maximum thrust force.</a:t>
            </a:r>
          </a:p>
          <a:p>
            <a:pPr algn="ctr">
              <a:spcAft>
                <a:spcPts val="800"/>
              </a:spcAft>
            </a:pPr>
            <a:r>
              <a:rPr lang="en-IN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400" b="1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IN" sz="2400" b="1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IN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IN" sz="2400" b="1" baseline="-25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IN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IN" sz="24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IN" sz="2400" b="1" baseline="-25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Max</a:t>
            </a:r>
            <a:endParaRPr lang="en-IN" sz="24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IN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Tip speed ratio (λ):</a:t>
            </a:r>
            <a:endParaRPr lang="en-IN" sz="2400" dirty="0">
              <a:solidFill>
                <a:srgbClr val="7030A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tip speed ratio (λ) is defined as the </a:t>
            </a:r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ratio of the speed of tip of the rotor blade to the speed  of on-coming air. </a:t>
            </a:r>
          </a:p>
          <a:p>
            <a:pPr algn="ctr">
              <a:spcAft>
                <a:spcPts val="800"/>
              </a:spcAft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Tip speed ratio (λ)= speed of tip of the rotor blade</a:t>
            </a:r>
            <a:r>
              <a:rPr lang="en-IN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speed  of on-coming air=</a:t>
            </a:r>
          </a:p>
          <a:p>
            <a:pPr algn="just">
              <a:spcAft>
                <a:spcPts val="800"/>
              </a:spcAft>
            </a:pPr>
            <a:endParaRPr lang="en-IN" sz="24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0353EA-D726-F9DE-4ADD-A20622A135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40972" r="16803"/>
          <a:stretch/>
        </p:blipFill>
        <p:spPr>
          <a:xfrm>
            <a:off x="11020425" y="6228108"/>
            <a:ext cx="1171575" cy="6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671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C48B7C-02F6-53F1-637E-E8143970CF41}"/>
              </a:ext>
            </a:extLst>
          </p:cNvPr>
          <p:cNvSpPr txBox="1"/>
          <p:nvPr/>
        </p:nvSpPr>
        <p:spPr>
          <a:xfrm>
            <a:off x="0" y="0"/>
            <a:ext cx="12192000" cy="7192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IN" sz="193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Site selection requirements:			Applications of Wind Energy: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93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Altitude of the proposed site			</a:t>
            </a:r>
            <a:r>
              <a:rPr lang="en-IN" sz="193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IN" sz="193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Electricity applications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93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Local ecology					ii. Pumping applications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93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Distance to roads or railways			iii. Direct heat applications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IN" sz="193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Nearness of site to local centre or users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IN" sz="193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Nature of ground</a:t>
            </a:r>
          </a:p>
          <a:p>
            <a:pPr marL="342900" lvl="0" indent="-34290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93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Favourable land cost</a:t>
            </a:r>
          </a:p>
          <a:p>
            <a:pPr marL="342900" lvl="0" indent="-342900" algn="just"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IN" sz="193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wind energy:</a:t>
            </a: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93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is a </a:t>
            </a:r>
            <a:r>
              <a:rPr lang="en-US" sz="193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renewable source.</a:t>
            </a:r>
            <a:endParaRPr lang="en-IN" sz="193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93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Like all forms of solar energy, </a:t>
            </a:r>
            <a:r>
              <a:rPr lang="en-US" sz="193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power system are non-polluting,</a:t>
            </a:r>
            <a:r>
              <a:rPr lang="en-US" sz="193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lvl="0" algn="just">
              <a:spcAft>
                <a:spcPts val="800"/>
              </a:spcAft>
            </a:pPr>
            <a:r>
              <a:rPr lang="en-US" sz="193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as it has no adverse influence on the environment.</a:t>
            </a:r>
            <a:endParaRPr lang="en-IN" sz="193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93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energy systems avoid fuel provision and transport.</a:t>
            </a:r>
            <a:endParaRPr lang="en-IN" sz="193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93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 small scale </a:t>
            </a:r>
            <a:r>
              <a:rPr lang="en-US" sz="193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upto</a:t>
            </a:r>
            <a:r>
              <a:rPr lang="en-US" sz="193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 few kilowatt system is </a:t>
            </a:r>
            <a:r>
              <a:rPr lang="en-US" sz="193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less costly.</a:t>
            </a:r>
            <a:endParaRPr lang="en-IN" sz="193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IN" sz="193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 of wind energy:</a:t>
            </a:r>
          </a:p>
          <a:p>
            <a:pPr lvl="0" indent="-342900" algn="just">
              <a:buFont typeface="Symbol" panose="05050102010706020507" pitchFamily="18" charset="2"/>
              <a:buChar char=""/>
            </a:pPr>
            <a:r>
              <a:rPr lang="en-US" sz="193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energy is available in dilute and </a:t>
            </a:r>
            <a:r>
              <a:rPr lang="en-US" sz="193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fluctuating in nature.</a:t>
            </a:r>
            <a:endParaRPr lang="en-IN" sz="193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-342900" algn="just">
              <a:buFont typeface="Symbol" panose="05050102010706020507" pitchFamily="18" charset="2"/>
              <a:buChar char=""/>
            </a:pPr>
            <a:r>
              <a:rPr lang="en-US" sz="193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Unlike water energy </a:t>
            </a:r>
            <a:r>
              <a:rPr lang="en-US" sz="193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energy needs storage capacity because of its irregularity.</a:t>
            </a:r>
            <a:endParaRPr lang="en-IN" sz="193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-342900" algn="just">
              <a:buFont typeface="Symbol" panose="05050102010706020507" pitchFamily="18" charset="2"/>
              <a:buChar char=""/>
            </a:pPr>
            <a:r>
              <a:rPr lang="en-US" sz="193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energy systems are </a:t>
            </a:r>
            <a:r>
              <a:rPr lang="en-US" sz="193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noisy in operation.</a:t>
            </a:r>
            <a:endParaRPr lang="en-IN" sz="193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-342900" algn="just">
              <a:buFont typeface="Symbol" panose="05050102010706020507" pitchFamily="18" charset="2"/>
              <a:buChar char=""/>
            </a:pPr>
            <a:r>
              <a:rPr lang="en-US" sz="193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power systems have a relatively </a:t>
            </a:r>
            <a:r>
              <a:rPr lang="en-US" sz="193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high overall weight.</a:t>
            </a:r>
            <a:endParaRPr lang="en-IN" sz="193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-342900" algn="just">
              <a:buFont typeface="Symbol" panose="05050102010706020507" pitchFamily="18" charset="2"/>
              <a:buChar char=""/>
            </a:pPr>
            <a:r>
              <a:rPr lang="en-US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Large areas are needed,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propellors 1 to 3 m in diameter deliver power in the 30 to 300W range.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-342900" algn="just">
              <a:buFont typeface="Wingdings" panose="05000000000000000000" pitchFamily="2" charset="2"/>
              <a:buChar char=""/>
            </a:pPr>
            <a:endParaRPr lang="en-IN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IN" sz="1800" b="0" i="0" u="none" strike="noStrike" baseline="0" dirty="0">
              <a:latin typeface="Times New Roman" panose="02020603050405020304" pitchFamily="18" charset="0"/>
            </a:endParaRPr>
          </a:p>
        </p:txBody>
      </p:sp>
      <p:sp>
        <p:nvSpPr>
          <p:cNvPr id="2" name="Star: 5 Points 1">
            <a:extLst>
              <a:ext uri="{FF2B5EF4-FFF2-40B4-BE49-F238E27FC236}">
                <a16:creationId xmlns:a16="http://schemas.microsoft.com/office/drawing/2014/main" id="{BB40B137-FCA1-AB40-66A9-63B672028AF4}"/>
              </a:ext>
            </a:extLst>
          </p:cNvPr>
          <p:cNvSpPr/>
          <p:nvPr/>
        </p:nvSpPr>
        <p:spPr>
          <a:xfrm>
            <a:off x="5157788" y="128588"/>
            <a:ext cx="400050" cy="214311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C75A0F-2C52-3FA1-1DB0-3711527CA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75" y="0"/>
            <a:ext cx="3476625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636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0EAE66-4FEB-F091-E31B-9239D2FD21B8}"/>
              </a:ext>
            </a:extLst>
          </p:cNvPr>
          <p:cNvSpPr txBox="1"/>
          <p:nvPr/>
        </p:nvSpPr>
        <p:spPr>
          <a:xfrm>
            <a:off x="0" y="388888"/>
            <a:ext cx="12330113" cy="501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i="0" u="none" strike="noStrike" baseline="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Unit-IV</a:t>
            </a:r>
          </a:p>
          <a:p>
            <a:pPr algn="ctr"/>
            <a:r>
              <a:rPr lang="en-I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Part-B</a:t>
            </a:r>
            <a:endParaRPr lang="en-IN" sz="2400" b="1" i="0" u="none" strike="noStrike" baseline="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Bio-mass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Principles of bio-conversion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Anaerobic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Aerobic digestion,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bio-gas digesters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Gas yield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Gasifiers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US" sz="24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3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0D6D95-9801-304E-5FA6-68DDA4780BDC}"/>
              </a:ext>
            </a:extLst>
          </p:cNvPr>
          <p:cNvSpPr txBox="1"/>
          <p:nvPr/>
        </p:nvSpPr>
        <p:spPr>
          <a:xfrm>
            <a:off x="0" y="0"/>
            <a:ext cx="12192000" cy="64025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2400" b="1" i="0" strike="noStrike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UNIT IV</a:t>
            </a:r>
          </a:p>
          <a:p>
            <a:pPr algn="ctr"/>
            <a:r>
              <a:rPr lang="en-IN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Part-A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400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Wind energy</a:t>
            </a:r>
          </a:p>
          <a:p>
            <a:pPr marL="21600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Sources of </a:t>
            </a:r>
            <a:r>
              <a:rPr lang="en-US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 energy</a:t>
            </a:r>
          </a:p>
          <a:p>
            <a:pPr marL="21600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Potentials of </a:t>
            </a:r>
            <a:r>
              <a:rPr lang="en-US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 energy</a:t>
            </a:r>
          </a:p>
          <a:p>
            <a:pPr marL="21600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Horizontal axis windmills</a:t>
            </a:r>
          </a:p>
          <a:p>
            <a:pPr marL="21600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Vertical axis windmills</a:t>
            </a:r>
            <a:endParaRPr lang="en-US" sz="2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1600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 characteristics</a:t>
            </a:r>
          </a:p>
          <a:p>
            <a:pPr marL="21600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Vertical axis windmills</a:t>
            </a:r>
          </a:p>
          <a:p>
            <a:pPr marL="21600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Betz’s criteria</a:t>
            </a:r>
            <a:r>
              <a:rPr lang="en-US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1600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characteristics</a:t>
            </a:r>
          </a:p>
          <a:p>
            <a:pPr marL="21600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winds</a:t>
            </a:r>
          </a:p>
          <a:p>
            <a:pPr marL="21600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 data measurement</a:t>
            </a:r>
          </a:p>
        </p:txBody>
      </p:sp>
    </p:spTree>
    <p:extLst>
      <p:ext uri="{BB962C8B-B14F-4D97-AF65-F5344CB8AC3E}">
        <p14:creationId xmlns:p14="http://schemas.microsoft.com/office/powerpoint/2010/main" val="2789649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is biomass energy? Definition and some examples">
            <a:extLst>
              <a:ext uri="{FF2B5EF4-FFF2-40B4-BE49-F238E27FC236}">
                <a16:creationId xmlns:a16="http://schemas.microsoft.com/office/drawing/2014/main" id="{CA258DF1-4052-1790-7B9E-3C83AB7EC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43251"/>
            <a:ext cx="6095999" cy="3714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56319E0-84B5-C756-7491-0FBCCF69A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63" y="3143250"/>
            <a:ext cx="4795838" cy="37147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AB8F12-3C6D-DDF8-5408-D5AF482DBC6F}"/>
              </a:ext>
            </a:extLst>
          </p:cNvPr>
          <p:cNvSpPr txBox="1"/>
          <p:nvPr/>
        </p:nvSpPr>
        <p:spPr>
          <a:xfrm>
            <a:off x="-1" y="0"/>
            <a:ext cx="12192001" cy="35100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400" b="1" i="0" u="none" strike="noStrike" baseline="0" dirty="0">
                <a:solidFill>
                  <a:srgbClr val="0070C0"/>
                </a:solidFill>
                <a:latin typeface="Times New Roman" panose="02020603050405020304" pitchFamily="18" charset="0"/>
              </a:rPr>
              <a:t>Introduction to bio-energy:</a:t>
            </a:r>
          </a:p>
          <a:p>
            <a:pPr marL="342900" lvl="0" indent="-342900" algn="just">
              <a:lnSpc>
                <a:spcPct val="106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Bioenergy is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renewable energy created from natural biological sources.</a:t>
            </a:r>
            <a:endParaRPr lang="en-IN" sz="24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6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Many natural sources, such as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plants, animals, and their by-products </a:t>
            </a: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can be valuable resources.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6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Bio-energy available in the following forms those are:</a:t>
            </a:r>
          </a:p>
          <a:p>
            <a:pPr marL="1257300" lvl="2" indent="-342900" algn="just">
              <a:lnSpc>
                <a:spcPct val="106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Bio-mass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06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Bio-gas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06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Bio-fuel 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/>
            <a:endParaRPr lang="en-US" sz="2000" b="1" i="0" u="none" strike="noStrike" baseline="0" dirty="0">
              <a:solidFill>
                <a:srgbClr val="0070C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5578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1CA910-67BD-C3C3-282B-ACEBAB7234E2}"/>
              </a:ext>
            </a:extLst>
          </p:cNvPr>
          <p:cNvSpPr txBox="1"/>
          <p:nvPr/>
        </p:nvSpPr>
        <p:spPr>
          <a:xfrm>
            <a:off x="0" y="0"/>
            <a:ext cx="12192000" cy="4737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278765" indent="-285750">
              <a:lnSpc>
                <a:spcPct val="115000"/>
              </a:lnSpc>
              <a:spcBef>
                <a:spcPts val="65"/>
              </a:spcBef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70C0"/>
                </a:solidFill>
                <a:latin typeface="Times New Roman" panose="02020603050405020304" pitchFamily="18" charset="0"/>
              </a:rPr>
              <a:t>Biomass energy:</a:t>
            </a:r>
          </a:p>
          <a:p>
            <a:pPr marL="342900" marR="278765" indent="-342900" algn="just">
              <a:lnSpc>
                <a:spcPct val="115000"/>
              </a:lnSpc>
              <a:spcBef>
                <a:spcPts val="65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Biomass</a:t>
            </a:r>
            <a:r>
              <a:rPr lang="en-US" sz="2400" b="1" spc="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is</a:t>
            </a:r>
            <a:r>
              <a:rPr lang="en-US" sz="24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organic</a:t>
            </a:r>
            <a:r>
              <a:rPr lang="en-US" sz="2400" b="1" spc="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or</a:t>
            </a:r>
            <a:r>
              <a:rPr lang="en-US" sz="24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carbon-based</a:t>
            </a:r>
            <a:r>
              <a:rPr lang="en-US" sz="2400" b="1" spc="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material</a:t>
            </a:r>
            <a:r>
              <a:rPr lang="en-US" sz="24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that</a:t>
            </a:r>
            <a:r>
              <a:rPr lang="en-US" sz="2400" spc="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can</a:t>
            </a:r>
            <a:r>
              <a:rPr lang="en-US" sz="2400" spc="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either</a:t>
            </a:r>
            <a:r>
              <a:rPr lang="en-US" sz="24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react</a:t>
            </a:r>
            <a:r>
              <a:rPr lang="en-US" sz="2400" spc="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with</a:t>
            </a:r>
            <a:r>
              <a:rPr lang="en-US" sz="24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oxygen</a:t>
            </a:r>
            <a:r>
              <a:rPr lang="en-US" sz="2400" spc="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for</a:t>
            </a:r>
            <a:r>
              <a:rPr lang="en-US" sz="24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combustion</a:t>
            </a:r>
            <a:r>
              <a:rPr lang="en-US" sz="2400" spc="-2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  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or</a:t>
            </a:r>
            <a:r>
              <a:rPr lang="en-US" sz="24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undergo</a:t>
            </a:r>
            <a:r>
              <a:rPr lang="en-US" sz="24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metabolic</a:t>
            </a:r>
            <a:r>
              <a:rPr lang="en-US" sz="2400" spc="8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process</a:t>
            </a:r>
            <a:r>
              <a:rPr lang="en-US" sz="2400" spc="8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</a:t>
            </a:r>
            <a:r>
              <a:rPr lang="en-US" sz="24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release</a:t>
            </a:r>
            <a:r>
              <a:rPr lang="en-US" sz="24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heat.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spcBef>
                <a:spcPts val="3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Biomass</a:t>
            </a:r>
            <a:r>
              <a:rPr lang="en-US" sz="2400" spc="13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can</a:t>
            </a:r>
            <a:r>
              <a:rPr lang="en-US" sz="24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be</a:t>
            </a:r>
            <a:r>
              <a:rPr lang="en-US" sz="24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used</a:t>
            </a:r>
            <a:r>
              <a:rPr lang="en-US" sz="24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as</a:t>
            </a:r>
            <a:r>
              <a:rPr lang="en-US" sz="24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such</a:t>
            </a:r>
            <a:r>
              <a:rPr lang="en-US" sz="24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</a:t>
            </a:r>
            <a:r>
              <a:rPr lang="en-US" sz="24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its</a:t>
            </a:r>
            <a:r>
              <a:rPr lang="en-US" sz="24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original</a:t>
            </a:r>
            <a:r>
              <a:rPr lang="en-US" sz="2400" b="1" spc="13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form.</a:t>
            </a:r>
            <a:r>
              <a:rPr lang="en-US" sz="2400" b="1" spc="13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4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Biomass is mainly in the form of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wood </a:t>
            </a: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 it is the source of energy.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Biomass is used both in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domestic and in industrial activities </a:t>
            </a: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by way of </a:t>
            </a: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direct combustion.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Biomass accounts for about 15% of the energy used in the world.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IN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IN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2DEC16-F7F6-3F50-878A-DA59FE5B21DC}"/>
              </a:ext>
            </a:extLst>
          </p:cNvPr>
          <p:cNvSpPr txBox="1"/>
          <p:nvPr/>
        </p:nvSpPr>
        <p:spPr>
          <a:xfrm>
            <a:off x="0" y="2768634"/>
            <a:ext cx="12192000" cy="4019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278765">
              <a:spcBef>
                <a:spcPts val="65"/>
              </a:spcBef>
              <a:spcAft>
                <a:spcPts val="800"/>
              </a:spcAft>
            </a:pPr>
            <a:endParaRPr lang="en-IN" sz="2400" b="1" dirty="0">
              <a:solidFill>
                <a:srgbClr val="0070C0"/>
              </a:solidFill>
              <a:latin typeface="Times New Roman" panose="02020603050405020304" pitchFamily="18" charset="0"/>
            </a:endParaRPr>
          </a:p>
          <a:p>
            <a:pPr marL="285750" marR="278765" indent="-285750">
              <a:spcBef>
                <a:spcPts val="65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70C0"/>
                </a:solidFill>
                <a:latin typeface="Times New Roman" panose="02020603050405020304" pitchFamily="18" charset="0"/>
              </a:rPr>
              <a:t>Biomass energy sources</a:t>
            </a: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</a:rPr>
              <a:t> </a:t>
            </a:r>
            <a:r>
              <a:rPr lang="en-IN" sz="2400" b="1" dirty="0">
                <a:solidFill>
                  <a:srgbClr val="0070C0"/>
                </a:solidFill>
                <a:latin typeface="Times New Roman" panose="02020603050405020304" pitchFamily="18" charset="0"/>
              </a:rPr>
              <a:t>and </a:t>
            </a: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</a:rPr>
              <a:t>biomass wastes:</a:t>
            </a:r>
            <a:endParaRPr lang="en-IN" sz="2400" b="1" dirty="0">
              <a:solidFill>
                <a:srgbClr val="0070C0"/>
              </a:solidFill>
              <a:latin typeface="Times New Roman" panose="02020603050405020304" pitchFamily="18" charset="0"/>
            </a:endParaRPr>
          </a:p>
          <a:p>
            <a:pPr marL="342900" marR="281940" lvl="0" indent="-342900" algn="just">
              <a:spcBef>
                <a:spcPts val="20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latin typeface="Times New Roman" panose="02020603050405020304" pitchFamily="18" charset="0"/>
              </a:rPr>
              <a:t>The biomass resources include organic materials obtainable from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forest, agriculture residues, energy crops, urban waste, aquatic plants </a:t>
            </a:r>
            <a:r>
              <a:rPr lang="en-US" sz="2400" dirty="0">
                <a:solidFill>
                  <a:srgbClr val="231F20"/>
                </a:solidFill>
                <a:latin typeface="Times New Roman" panose="02020603050405020304" pitchFamily="18" charset="0"/>
              </a:rPr>
              <a:t>from industrial and social activities.</a:t>
            </a:r>
            <a:endParaRPr lang="en-IN" sz="2400" dirty="0">
              <a:solidFill>
                <a:srgbClr val="231F20"/>
              </a:solidFill>
              <a:latin typeface="Times New Roman" panose="02020603050405020304" pitchFamily="18" charset="0"/>
            </a:endParaRPr>
          </a:p>
          <a:p>
            <a:pPr marL="342900" lvl="0" indent="-342900" algn="just">
              <a:spcBef>
                <a:spcPts val="875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</a:rPr>
              <a:t>Forests:</a:t>
            </a:r>
            <a:endParaRPr lang="en-IN" sz="2400" b="1" dirty="0">
              <a:solidFill>
                <a:srgbClr val="002060"/>
              </a:solidFill>
              <a:latin typeface="Times New Roman" panose="02020603050405020304" pitchFamily="18" charset="0"/>
            </a:endParaRPr>
          </a:p>
          <a:p>
            <a:pPr marL="1143000" marR="277495" lvl="2" indent="-228600" algn="just">
              <a:spcBef>
                <a:spcPts val="460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dirty="0">
                <a:solidFill>
                  <a:srgbClr val="231F20"/>
                </a:solidFill>
                <a:latin typeface="Times New Roman" panose="02020603050405020304" pitchFamily="18" charset="0"/>
              </a:rPr>
              <a:t>Forests (natural or cultivated) are source of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fuel wood, charcoal and producer gas. 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marL="342900" indent="-342900" algn="just">
              <a:spcBef>
                <a:spcPts val="875"/>
              </a:spcBef>
              <a:buFont typeface="Wingdings" panose="05000000000000000000" pitchFamily="2" charset="2"/>
              <a:buChar char="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</a:rPr>
              <a:t>Agriculture residues:</a:t>
            </a:r>
            <a:endParaRPr lang="en-IN" sz="2400" b="1" dirty="0">
              <a:solidFill>
                <a:srgbClr val="002060"/>
              </a:solidFill>
              <a:latin typeface="Times New Roman" panose="02020603050405020304" pitchFamily="18" charset="0"/>
            </a:endParaRPr>
          </a:p>
          <a:p>
            <a:pPr marL="1143000" marR="277495" lvl="2" indent="-228600" algn="just">
              <a:spcBef>
                <a:spcPts val="46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Straw, rice husk, groundnut shell, coconut shell and sugarcane bagasse </a:t>
            </a:r>
            <a:r>
              <a:rPr lang="en-US" sz="2400" dirty="0">
                <a:solidFill>
                  <a:srgbClr val="231F20"/>
                </a:solidFill>
                <a:latin typeface="Times New Roman" panose="02020603050405020304" pitchFamily="18" charset="0"/>
              </a:rPr>
              <a:t>are crop residues which are the main biomass resources. </a:t>
            </a:r>
            <a:endParaRPr lang="en-IN" sz="2400" dirty="0">
              <a:solidFill>
                <a:srgbClr val="231F2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8631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20B5A0-1558-095A-2106-A7A0868D1963}"/>
              </a:ext>
            </a:extLst>
          </p:cNvPr>
          <p:cNvSpPr txBox="1"/>
          <p:nvPr/>
        </p:nvSpPr>
        <p:spPr>
          <a:xfrm>
            <a:off x="0" y="0"/>
            <a:ext cx="12192000" cy="3690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spcBef>
                <a:spcPts val="875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2200" b="1" dirty="0">
                <a:solidFill>
                  <a:srgbClr val="002060"/>
                </a:solidFill>
                <a:latin typeface="Times New Roman" panose="02020603050405020304" pitchFamily="18" charset="0"/>
              </a:rPr>
              <a:t>Energy crops:</a:t>
            </a:r>
            <a:endParaRPr lang="en-IN" sz="2200" b="1" dirty="0">
              <a:solidFill>
                <a:srgbClr val="002060"/>
              </a:solidFill>
              <a:latin typeface="Times New Roman" panose="02020603050405020304" pitchFamily="18" charset="0"/>
            </a:endParaRPr>
          </a:p>
          <a:p>
            <a:pPr marL="1143000" lvl="2" indent="-228600" algn="just">
              <a:spcBef>
                <a:spcPts val="46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200" dirty="0">
                <a:solidFill>
                  <a:srgbClr val="231F20"/>
                </a:solidFill>
                <a:latin typeface="Times New Roman" panose="02020603050405020304" pitchFamily="18" charset="0"/>
              </a:rPr>
              <a:t>Energy crops are those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cultivations which provide raw materials for biofuels. </a:t>
            </a:r>
          </a:p>
          <a:p>
            <a:pPr marL="1143000" lvl="2" indent="-228600" algn="just">
              <a:spcBef>
                <a:spcPts val="46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Ex: Sugar plants </a:t>
            </a:r>
            <a:endParaRPr lang="en-I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915"/>
              </a:spcBef>
              <a:buFont typeface="Wingdings" panose="05000000000000000000" pitchFamily="2" charset="2"/>
              <a:buChar char=""/>
            </a:pPr>
            <a:r>
              <a:rPr lang="en-US" sz="2200" b="1" dirty="0">
                <a:solidFill>
                  <a:srgbClr val="002060"/>
                </a:solidFill>
                <a:latin typeface="Times New Roman" panose="02020603050405020304" pitchFamily="18" charset="0"/>
              </a:rPr>
              <a:t>Urban waste:</a:t>
            </a:r>
            <a:endParaRPr lang="en-IN" sz="2200" b="1" dirty="0">
              <a:solidFill>
                <a:srgbClr val="002060"/>
              </a:solidFill>
              <a:latin typeface="Times New Roman" panose="02020603050405020304" pitchFamily="18" charset="0"/>
            </a:endParaRPr>
          </a:p>
          <a:p>
            <a:pPr marL="1143000" marR="281940" lvl="2" indent="-228600" algn="just">
              <a:spcBef>
                <a:spcPts val="46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200" dirty="0">
                <a:solidFill>
                  <a:srgbClr val="231F20"/>
                </a:solidFill>
                <a:latin typeface="Times New Roman" panose="02020603050405020304" pitchFamily="18" charset="0"/>
              </a:rPr>
              <a:t>Urban waste can be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garbage or municipal solid waste (MSW) and sewage or liquid waste. </a:t>
            </a:r>
            <a:endParaRPr lang="en-I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marL="342900" indent="-342900">
              <a:spcBef>
                <a:spcPts val="915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2200" b="1" dirty="0">
                <a:solidFill>
                  <a:srgbClr val="002060"/>
                </a:solidFill>
                <a:latin typeface="Times New Roman" panose="02020603050405020304" pitchFamily="18" charset="0"/>
              </a:rPr>
              <a:t>Aquatic plants:</a:t>
            </a:r>
            <a:endParaRPr lang="en-IN" sz="2200" b="1" dirty="0">
              <a:solidFill>
                <a:srgbClr val="002060"/>
              </a:solidFill>
              <a:latin typeface="Times New Roman" panose="02020603050405020304" pitchFamily="18" charset="0"/>
            </a:endParaRPr>
          </a:p>
          <a:p>
            <a:pPr marL="1143000" marR="278765" lvl="2" indent="-228600" algn="just">
              <a:spcBef>
                <a:spcPts val="460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Certain aquatic or water plants</a:t>
            </a:r>
            <a:r>
              <a:rPr lang="en-US" sz="2200" dirty="0">
                <a:solidFill>
                  <a:srgbClr val="231F20"/>
                </a:solidFill>
                <a:latin typeface="Times New Roman" panose="02020603050405020304" pitchFamily="18" charset="0"/>
              </a:rPr>
              <a:t> are capable of growing extremely fast and supply organic raw materials for producing biogas. </a:t>
            </a:r>
            <a:endParaRPr lang="en-IN" sz="2200" dirty="0">
              <a:solidFill>
                <a:srgbClr val="231F20"/>
              </a:solidFill>
              <a:latin typeface="Times New Roman" panose="02020603050405020304" pitchFamily="18" charset="0"/>
            </a:endParaRPr>
          </a:p>
          <a:p>
            <a:pPr marL="1143000" marR="278765" lvl="2" indent="-228600" algn="just">
              <a:spcBef>
                <a:spcPts val="460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200" dirty="0">
                <a:solidFill>
                  <a:srgbClr val="231F20"/>
                </a:solidFill>
                <a:latin typeface="Times New Roman" panose="02020603050405020304" pitchFamily="18" charset="0"/>
              </a:rPr>
              <a:t>The fast-growing water plants include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water hyacinth, seaweed, algae and kelp.</a:t>
            </a:r>
            <a:endParaRPr lang="en-IN" sz="22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257481-89EE-54B8-AAF8-2ABFFA171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1306" y="3690754"/>
            <a:ext cx="6529388" cy="316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8446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8CF504-43C4-3E02-B06B-1390A883A720}"/>
              </a:ext>
            </a:extLst>
          </p:cNvPr>
          <p:cNvSpPr txBox="1"/>
          <p:nvPr/>
        </p:nvSpPr>
        <p:spPr>
          <a:xfrm>
            <a:off x="0" y="0"/>
            <a:ext cx="12189618" cy="7540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b="1" i="0" u="none" strike="noStrike" baseline="0" dirty="0">
                <a:solidFill>
                  <a:srgbClr val="00B0F0"/>
                </a:solidFill>
                <a:latin typeface="Times New Roman" panose="02020603050405020304" pitchFamily="18" charset="0"/>
              </a:rPr>
              <a:t>Principles of </a:t>
            </a:r>
            <a:r>
              <a:rPr lang="en-US" sz="22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b</a:t>
            </a:r>
            <a:r>
              <a:rPr lang="en-US" sz="2200" b="1" i="0" u="none" strike="noStrike" baseline="0" dirty="0">
                <a:solidFill>
                  <a:srgbClr val="00B0F0"/>
                </a:solidFill>
                <a:latin typeface="Times New Roman" panose="02020603050405020304" pitchFamily="18" charset="0"/>
              </a:rPr>
              <a:t>iochemical conversion or bio-conversion: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231F2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Biochemical conversion is the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decomposition of biomass into liquid and gaseous fuel</a:t>
            </a:r>
            <a:r>
              <a:rPr lang="en-US" sz="2200" dirty="0">
                <a:solidFill>
                  <a:srgbClr val="231F2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using metabolic action of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micro-organisms like bacterial, yeast etc.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231F2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Biochemical conversion is divided into tow types:</a:t>
            </a:r>
          </a:p>
          <a:p>
            <a:pPr marL="4000500" lvl="8" indent="-342900" algn="just"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rgbClr val="231F2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Aerobic bio conversion</a:t>
            </a:r>
          </a:p>
          <a:p>
            <a:pPr marL="4000500" lvl="8" indent="-342900" algn="just"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rgbClr val="231F2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Anaerobic bioconversion</a:t>
            </a:r>
            <a:endParaRPr lang="en-US" sz="2200" b="1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b="1" i="0" u="none" strike="noStrike" baseline="0" dirty="0">
                <a:solidFill>
                  <a:srgbClr val="00B0F0"/>
                </a:solidFill>
                <a:latin typeface="Times New Roman" panose="02020603050405020304" pitchFamily="18" charset="0"/>
              </a:rPr>
              <a:t>Aerobic bio-conversion processes: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literary meaning of aerobic is any </a:t>
            </a: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process taking place in the presence of air.</a:t>
            </a:r>
            <a:endParaRPr lang="en-IN" sz="22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Biogas technology is concerned with </a:t>
            </a: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micro-organisms.</a:t>
            </a: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There are different types of </a:t>
            </a: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micro-organisms like bacteria, fungi, virus etc.</a:t>
            </a:r>
            <a:endParaRPr lang="en-IN" sz="22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Bacteria grows in presence of oxygen are called aerobic.</a:t>
            </a:r>
            <a:endParaRPr lang="en-IN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Aerobic fermentation can be used to decompose organic matter</a:t>
            </a: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IN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Normally aerobic digestion produces </a:t>
            </a: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</a:t>
            </a:r>
            <a:r>
              <a:rPr lang="en-IN" sz="2200" b="1" baseline="-250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NH</a:t>
            </a:r>
            <a:r>
              <a:rPr lang="en-IN" sz="2200" b="1" baseline="-250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small amounts of other gases </a:t>
            </a: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along with a decomposed mass and evolution of heat.</a:t>
            </a:r>
          </a:p>
          <a:p>
            <a:pPr marL="342900" lvl="0" indent="-342900">
              <a:buFont typeface="Wingdings" panose="05000000000000000000" pitchFamily="2" charset="2"/>
              <a:buChar char="v"/>
            </a:pPr>
            <a:r>
              <a:rPr lang="en-IN" sz="22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Anaerobic bio-conversion process: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literary meaning of anaerobic is any </a:t>
            </a: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process taking place in the absence of air or oxygen.</a:t>
            </a:r>
            <a:endParaRPr lang="en-IN" sz="22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involves in the </a:t>
            </a: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microbial digestion of biomass.</a:t>
            </a:r>
            <a:endParaRPr lang="en-IN" sz="22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en-IN" sz="22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anaerobic digestion or </a:t>
            </a: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fermentation in biomass slurry is started by a microorganism called</a:t>
            </a:r>
            <a:r>
              <a:rPr lang="en-IN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anaerobe.</a:t>
            </a:r>
            <a:r>
              <a:rPr lang="en-IN" sz="2200" b="1" spc="9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sz="22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Anaerobic bacteria also called as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methane formers.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endParaRPr lang="en-IN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en-IN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2200" b="1" i="0" u="none" strike="noStrike" baseline="0" dirty="0">
                <a:solidFill>
                  <a:srgbClr val="00B0F0"/>
                </a:solidFill>
                <a:latin typeface="Times New Roman" panose="02020603050405020304" pitchFamily="18" charset="0"/>
              </a:rPr>
              <a:t> </a:t>
            </a:r>
            <a:endParaRPr lang="en-IN" sz="22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098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53424E-9863-4313-2094-E654496DAB46}"/>
              </a:ext>
            </a:extLst>
          </p:cNvPr>
          <p:cNvSpPr txBox="1"/>
          <p:nvPr/>
        </p:nvSpPr>
        <p:spPr>
          <a:xfrm>
            <a:off x="2382" y="0"/>
            <a:ext cx="12189618" cy="10472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280035" indent="-34290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  <a:tabLst>
                <a:tab pos="579755" algn="l"/>
              </a:tabLst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Differences between aerobic and anaerobic digestion processes:</a:t>
            </a:r>
          </a:p>
          <a:p>
            <a:pPr indent="228600" algn="just">
              <a:lnSpc>
                <a:spcPct val="115000"/>
              </a:lnSpc>
              <a:spcAft>
                <a:spcPts val="800"/>
              </a:spcAft>
            </a:pPr>
            <a:r>
              <a:rPr lang="en-IN" sz="1800" b="1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Table: Differences between aerobic and anaerobic digestion processes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E86CE-37F7-7ABE-0F82-794EFF1E15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47274"/>
            <a:ext cx="12192000" cy="58107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56083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BA6FDC-11E5-5F7E-96A3-FF5E89E8A568}"/>
              </a:ext>
            </a:extLst>
          </p:cNvPr>
          <p:cNvSpPr txBox="1"/>
          <p:nvPr/>
        </p:nvSpPr>
        <p:spPr>
          <a:xfrm>
            <a:off x="0" y="145665"/>
            <a:ext cx="12192000" cy="630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Bio-gas plant technology:</a:t>
            </a:r>
          </a:p>
          <a:p>
            <a:pPr marL="1371600" indent="457200">
              <a:lnSpc>
                <a:spcPct val="106000"/>
              </a:lnSpc>
              <a:spcAft>
                <a:spcPts val="800"/>
              </a:spcAft>
            </a:pPr>
            <a:r>
              <a:rPr lang="en-IN" sz="2400" b="1" dirty="0">
                <a:solidFill>
                  <a:srgbClr val="00B0F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endParaRPr lang="en-IN" sz="2400" dirty="0">
              <a:solidFill>
                <a:srgbClr val="00B0F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6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Biomass conversion (or) procedure: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physical structure designed to carry out anaerobic digestion 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 organic materials is called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biogas plant.</a:t>
            </a:r>
            <a:endParaRPr lang="en-IN" sz="24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There</a:t>
            </a:r>
            <a:r>
              <a:rPr lang="en-IN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en-IN" sz="24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basic</a:t>
            </a:r>
            <a:r>
              <a:rPr lang="en-IN" sz="24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technologies</a:t>
            </a:r>
            <a:r>
              <a:rPr lang="en-IN" sz="24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en-IN" sz="24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procedures</a:t>
            </a:r>
            <a:r>
              <a:rPr lang="en-IN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en-IN" sz="24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convert</a:t>
            </a:r>
            <a:r>
              <a:rPr lang="en-IN" sz="24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en-IN" sz="24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biomass</a:t>
            </a:r>
            <a:r>
              <a:rPr lang="en-IN" sz="2400" b="1" spc="15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into direct</a:t>
            </a:r>
            <a:r>
              <a:rPr lang="en-IN" sz="2400" b="1" spc="15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energy</a:t>
            </a:r>
            <a:r>
              <a:rPr lang="en-IN" sz="2400" b="1" spc="1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 more</a:t>
            </a:r>
            <a:r>
              <a:rPr lang="en-IN" sz="24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valuable</a:t>
            </a:r>
            <a:r>
              <a:rPr lang="en-IN" sz="24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en-IN" sz="24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convenient</a:t>
            </a:r>
            <a:r>
              <a:rPr lang="en-IN" sz="24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products.</a:t>
            </a:r>
            <a:r>
              <a:rPr lang="en-IN" sz="24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lvl="0" indent="-342900" algn="just">
              <a:lnSpc>
                <a:spcPct val="115000"/>
              </a:lnSpc>
              <a:buFont typeface="Wingdings" panose="05000000000000000000" pitchFamily="2" charset="2"/>
              <a:buChar char=""/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Components of biogas plants:</a:t>
            </a:r>
          </a:p>
          <a:p>
            <a:pPr marL="514350" lvl="0" indent="-514350" algn="just">
              <a:lnSpc>
                <a:spcPct val="115000"/>
              </a:lnSpc>
              <a:spcAft>
                <a:spcPts val="800"/>
              </a:spcAft>
              <a:buAutoNum type="romanLcPeriod"/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Mixing tank: 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Cow dung is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collected from the shed and mixed with the water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 equal proportion (1:1) to make a homogenous mixture (slurry) in the mixing tank.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ii. Feed inlet pipe/tank:</a:t>
            </a:r>
          </a:p>
          <a:p>
            <a:pPr marL="342900" indent="-34290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homogenous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slurry is let into the digester 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through this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inlet pipe. </a:t>
            </a:r>
          </a:p>
        </p:txBody>
      </p:sp>
    </p:spTree>
    <p:extLst>
      <p:ext uri="{BB962C8B-B14F-4D97-AF65-F5344CB8AC3E}">
        <p14:creationId xmlns:p14="http://schemas.microsoft.com/office/powerpoint/2010/main" val="18379333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95AA6E-68D1-4837-3056-B6726E8D8AAE}"/>
              </a:ext>
            </a:extLst>
          </p:cNvPr>
          <p:cNvSpPr txBox="1"/>
          <p:nvPr/>
        </p:nvSpPr>
        <p:spPr>
          <a:xfrm>
            <a:off x="0" y="0"/>
            <a:ext cx="12192000" cy="6710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spcAft>
                <a:spcPts val="800"/>
              </a:spcAft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iii. Digester: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fed slurry is subjected to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anaerobic fermentation with the help of microorganisms 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inside the digester.</a:t>
            </a:r>
          </a:p>
          <a:p>
            <a:pPr lvl="0" algn="just">
              <a:lnSpc>
                <a:spcPct val="115000"/>
              </a:lnSpc>
              <a:spcAft>
                <a:spcPts val="800"/>
              </a:spcAft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iv. Gas holder</a:t>
            </a:r>
            <a:r>
              <a:rPr lang="en-IN" sz="2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 a result of </a:t>
            </a:r>
            <a:r>
              <a:rPr lang="en-IN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anaerobic fermentation, </a:t>
            </a:r>
            <a:r>
              <a:rPr lang="en-I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gas</a:t>
            </a:r>
            <a:r>
              <a:rPr lang="en-IN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produced 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 </a:t>
            </a:r>
            <a:r>
              <a:rPr lang="en-I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stored 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gas </a:t>
            </a:r>
            <a:r>
              <a:rPr lang="en-I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holder. 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v. Gas outlet pipe: 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Stored gas is released and conveyed through the gas outlet pipe 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present at the top of gas holder.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  <a:spcAft>
                <a:spcPts val="800"/>
              </a:spcAft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vi. Digested slurry (sludge) outlet tank/pipe: 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digested slurry is let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 from the digester through slurry outlet pipe. </a:t>
            </a:r>
            <a:endParaRPr lang="en-IN" sz="20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Classification of biogas plants:</a:t>
            </a:r>
          </a:p>
          <a:p>
            <a:pPr marL="342900" marR="280035" lvl="0" indent="-342900" algn="just">
              <a:lnSpc>
                <a:spcPct val="115000"/>
              </a:lnSpc>
              <a:spcBef>
                <a:spcPts val="45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Biogas plants can be classified as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batch type and continuous type. </a:t>
            </a:r>
            <a:endParaRPr lang="en-IN" sz="24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lnSpc>
                <a:spcPct val="115000"/>
              </a:lnSpc>
              <a:spcBef>
                <a:spcPts val="45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continuous type biogas</a:t>
            </a:r>
            <a:r>
              <a:rPr lang="en-US" sz="24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plants</a:t>
            </a:r>
            <a:r>
              <a:rPr lang="en-US" sz="2400" b="1" spc="2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can</a:t>
            </a:r>
            <a:r>
              <a:rPr lang="en-US" sz="2400" spc="2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be</a:t>
            </a:r>
            <a:r>
              <a:rPr lang="en-US" sz="2400" spc="2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further</a:t>
            </a:r>
            <a:r>
              <a:rPr lang="en-US" sz="2400" spc="2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classified</a:t>
            </a:r>
            <a:r>
              <a:rPr lang="en-US" sz="2400" spc="2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as</a:t>
            </a:r>
            <a:r>
              <a:rPr lang="en-US" sz="2400" spc="2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1143000" marR="280035" lvl="2" indent="-228600" algn="just">
              <a:lnSpc>
                <a:spcPct val="115000"/>
              </a:lnSpc>
              <a:spcBef>
                <a:spcPts val="45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Floating</a:t>
            </a:r>
            <a:r>
              <a:rPr lang="en-US" sz="2400" spc="2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drum</a:t>
            </a:r>
            <a:r>
              <a:rPr lang="en-US" sz="2400" spc="2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or</a:t>
            </a:r>
            <a:r>
              <a:rPr lang="en-US" sz="2400" spc="2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constant</a:t>
            </a:r>
            <a:r>
              <a:rPr lang="en-US" sz="2400" spc="2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pressure</a:t>
            </a:r>
            <a:r>
              <a:rPr lang="en-US" sz="2400" spc="2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type</a:t>
            </a:r>
            <a:r>
              <a:rPr lang="en-US" sz="2400" spc="2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plant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1143000" marR="280035" lvl="2" indent="-228600" algn="just">
              <a:lnSpc>
                <a:spcPct val="115000"/>
              </a:lnSpc>
              <a:spcBef>
                <a:spcPts val="45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Fixed</a:t>
            </a:r>
            <a:r>
              <a:rPr lang="en-US" sz="24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dome</a:t>
            </a:r>
            <a:r>
              <a:rPr lang="en-US" sz="24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or</a:t>
            </a:r>
            <a:r>
              <a:rPr lang="en-US" sz="24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constant</a:t>
            </a:r>
            <a:r>
              <a:rPr lang="en-US" sz="24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volume</a:t>
            </a:r>
            <a:r>
              <a:rPr lang="en-US" sz="24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type</a:t>
            </a:r>
            <a:r>
              <a:rPr lang="en-US" sz="24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plant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457200" indent="457200" algn="just">
              <a:lnSpc>
                <a:spcPct val="115000"/>
              </a:lnSpc>
              <a:spcAft>
                <a:spcPts val="800"/>
              </a:spcAft>
            </a:pP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9182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DC42B4-9C4B-BC4E-FCDF-F1E0C80D0EB5}"/>
              </a:ext>
            </a:extLst>
          </p:cNvPr>
          <p:cNvSpPr txBox="1"/>
          <p:nvPr/>
        </p:nvSpPr>
        <p:spPr>
          <a:xfrm>
            <a:off x="0" y="0"/>
            <a:ext cx="12192000" cy="4712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spcBef>
                <a:spcPts val="92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Batch type plant:</a:t>
            </a:r>
          </a:p>
          <a:p>
            <a:pPr marL="342900" marR="280035" lvl="0" indent="-342900" algn="just">
              <a:lnSpc>
                <a:spcPct val="115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</a:t>
            </a:r>
            <a:r>
              <a:rPr lang="en-US" sz="22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batch</a:t>
            </a:r>
            <a:r>
              <a:rPr lang="en-US" sz="2200" spc="1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type</a:t>
            </a:r>
            <a:r>
              <a:rPr lang="en-US" sz="22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plant</a:t>
            </a:r>
            <a:r>
              <a:rPr lang="en-US" sz="2200" spc="1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consists</a:t>
            </a:r>
            <a:r>
              <a:rPr lang="en-US" sz="22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</a:t>
            </a:r>
            <a:r>
              <a:rPr lang="en-US" sz="2200" spc="1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</a:t>
            </a:r>
            <a:r>
              <a:rPr lang="en-US" sz="2200" b="1" spc="1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number</a:t>
            </a:r>
            <a:r>
              <a:rPr lang="en-US" sz="2200" b="1" spc="1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</a:t>
            </a:r>
            <a:r>
              <a:rPr lang="en-US" sz="2200" b="1" spc="1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digesters</a:t>
            </a:r>
            <a:r>
              <a:rPr lang="en-US" sz="2200" b="1" spc="1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which</a:t>
            </a:r>
            <a:r>
              <a:rPr lang="en-US" sz="2200" b="1" spc="1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are</a:t>
            </a:r>
            <a:r>
              <a:rPr lang="en-US" sz="2200" b="1" spc="1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charged,</a:t>
            </a:r>
            <a:r>
              <a:rPr lang="en-US" sz="2200" b="1" spc="1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used</a:t>
            </a:r>
            <a:r>
              <a:rPr lang="en-US" sz="2200" b="1" spc="1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and</a:t>
            </a:r>
            <a:r>
              <a:rPr lang="en-US" sz="2200" b="1" spc="1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emptied </a:t>
            </a:r>
            <a:r>
              <a:rPr lang="en-US" sz="2200" b="1" spc="-2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one by one in a synchronous manner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 maintain regular supply to gas holder or storage tank.</a:t>
            </a:r>
            <a:r>
              <a:rPr lang="en-US" sz="22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lnSpc>
                <a:spcPct val="115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Each digester is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charged with fresh biomass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and it starts supplying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biogas after 8–l0 days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.</a:t>
            </a:r>
            <a:r>
              <a:rPr lang="en-US" sz="22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lnSpc>
                <a:spcPct val="102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digester is now capable of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supplying biogas for about 40–50 days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till its biomass is</a:t>
            </a:r>
            <a:r>
              <a:rPr lang="en-US" sz="22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completely digested. 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lnSpc>
                <a:spcPct val="102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Afterwards, this digester is emptied and recharged with fresh biomass.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lnSpc>
                <a:spcPct val="102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Hence,</a:t>
            </a:r>
            <a:r>
              <a:rPr lang="en-US" sz="2200" spc="13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each</a:t>
            </a:r>
            <a:r>
              <a:rPr lang="en-US" sz="22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</a:t>
            </a:r>
            <a:r>
              <a:rPr lang="en-US" sz="2200" spc="13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should</a:t>
            </a:r>
            <a:r>
              <a:rPr lang="en-US" sz="22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be</a:t>
            </a:r>
            <a:r>
              <a:rPr lang="en-US" sz="2200" spc="13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charged</a:t>
            </a:r>
            <a:r>
              <a:rPr lang="en-US" sz="2200" b="1" spc="13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latin typeface="Times New Roman" panose="02020603050405020304" pitchFamily="18" charset="0"/>
              </a:rPr>
              <a:t>i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n</a:t>
            </a:r>
            <a:r>
              <a:rPr lang="en-US" sz="2200" spc="13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about</a:t>
            </a:r>
            <a:r>
              <a:rPr lang="en-US" sz="22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at</a:t>
            </a:r>
            <a:r>
              <a:rPr lang="en-US" sz="2200" spc="13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2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interval</a:t>
            </a:r>
            <a:r>
              <a:rPr lang="en-US" sz="2200" b="1" spc="13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</a:t>
            </a:r>
            <a:r>
              <a:rPr lang="en-US" sz="2200" b="1" spc="13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50–60</a:t>
            </a:r>
            <a:r>
              <a:rPr lang="en-US" sz="2200" b="1" spc="13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days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.</a:t>
            </a:r>
            <a:r>
              <a:rPr lang="en-US" sz="22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lnSpc>
                <a:spcPct val="102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Digesters</a:t>
            </a:r>
            <a:r>
              <a:rPr lang="en-US" sz="2200" spc="13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 </a:t>
            </a:r>
            <a:r>
              <a:rPr lang="en-US" sz="2200" spc="-2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 batch biogas plant is shown in the figure. 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lnSpc>
                <a:spcPct val="102000"/>
              </a:lnSpc>
              <a:spcBef>
                <a:spcPts val="46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installation and operation of batch type</a:t>
            </a:r>
            <a:r>
              <a:rPr lang="en-US" sz="22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plant</a:t>
            </a:r>
            <a:r>
              <a:rPr lang="en-US" sz="22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is</a:t>
            </a:r>
            <a:r>
              <a:rPr lang="en-US" sz="22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both</a:t>
            </a:r>
            <a:r>
              <a:rPr lang="en-US" sz="22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capital</a:t>
            </a:r>
            <a:r>
              <a:rPr lang="en-US" sz="22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and</a:t>
            </a:r>
            <a:r>
              <a:rPr lang="en-US" sz="22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 err="1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labour</a:t>
            </a:r>
            <a:r>
              <a:rPr lang="en-US" sz="2200" spc="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intensive.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spcBef>
                <a:spcPts val="92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endParaRPr lang="en-IN" sz="2400" b="1" dirty="0">
              <a:solidFill>
                <a:srgbClr val="00B0F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E293FB-EE35-C911-86A0-E3E32D6E1E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4"/>
          <a:stretch/>
        </p:blipFill>
        <p:spPr bwMode="auto">
          <a:xfrm>
            <a:off x="0" y="4143375"/>
            <a:ext cx="12192001" cy="27146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51193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BA4373-5BD9-C973-E2E1-4170D08CABB0}"/>
              </a:ext>
            </a:extLst>
          </p:cNvPr>
          <p:cNvSpPr txBox="1"/>
          <p:nvPr/>
        </p:nvSpPr>
        <p:spPr>
          <a:xfrm>
            <a:off x="0" y="0"/>
            <a:ext cx="12192000" cy="336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15000"/>
              </a:lnSpc>
              <a:spcBef>
                <a:spcPts val="920"/>
              </a:spcBef>
              <a:buFont typeface="Wingdings" panose="05000000000000000000" pitchFamily="2" charset="2"/>
              <a:buChar char=""/>
            </a:pPr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Continuous type biogas plant:</a:t>
            </a:r>
          </a:p>
          <a:p>
            <a:pPr marL="342900" marR="280035" lvl="0" indent="-342900" algn="just">
              <a:lnSpc>
                <a:spcPct val="101000"/>
              </a:lnSpc>
              <a:spcBef>
                <a:spcPts val="45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 continuous type biogas plant, a certain quantity of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biomass slurry is fed daily into the</a:t>
            </a:r>
            <a:r>
              <a:rPr lang="en-US" sz="24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digester.</a:t>
            </a:r>
            <a:r>
              <a:rPr lang="en-US" sz="24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4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lnSpc>
                <a:spcPct val="101000"/>
              </a:lnSpc>
              <a:spcBef>
                <a:spcPts val="45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This</a:t>
            </a:r>
            <a:r>
              <a:rPr lang="en-US" sz="24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is</a:t>
            </a:r>
            <a:r>
              <a:rPr lang="en-US" sz="24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made</a:t>
            </a:r>
            <a:r>
              <a:rPr lang="en-US" sz="2400" spc="1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possible</a:t>
            </a:r>
            <a:r>
              <a:rPr lang="en-US" sz="2400" spc="1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by</a:t>
            </a:r>
            <a:r>
              <a:rPr lang="en-US" sz="2400" spc="1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4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removal</a:t>
            </a:r>
            <a:r>
              <a:rPr lang="en-US" sz="2400" b="1" spc="1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</a:t>
            </a:r>
            <a:r>
              <a:rPr lang="en-US" sz="2400" b="1" spc="1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digested</a:t>
            </a:r>
            <a:r>
              <a:rPr lang="en-US" sz="2400" b="1" spc="1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slurry</a:t>
            </a:r>
            <a:r>
              <a:rPr lang="en-US" sz="2400" b="1" spc="1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through</a:t>
            </a:r>
            <a:r>
              <a:rPr lang="en-US" sz="2400" spc="1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</a:t>
            </a:r>
            <a:r>
              <a:rPr lang="en-US" sz="2400" spc="1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outlet</a:t>
            </a:r>
            <a:r>
              <a:rPr lang="en-US" sz="2400" spc="1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so</a:t>
            </a:r>
            <a:r>
              <a:rPr lang="en-US" sz="2400" spc="1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that</a:t>
            </a:r>
            <a:r>
              <a:rPr lang="en-US" sz="2400" spc="-27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400" spc="2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</a:t>
            </a:r>
            <a:r>
              <a:rPr lang="en-US" sz="2400" spc="2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can</a:t>
            </a:r>
            <a:r>
              <a:rPr lang="en-US" sz="2400" spc="2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have</a:t>
            </a:r>
            <a:r>
              <a:rPr lang="en-US" sz="2400" spc="2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space</a:t>
            </a:r>
            <a:r>
              <a:rPr lang="en-US" sz="2400" spc="2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</a:t>
            </a:r>
            <a:r>
              <a:rPr lang="en-US" sz="2400" spc="2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intake</a:t>
            </a:r>
            <a:r>
              <a:rPr lang="en-US" sz="2400" b="1" spc="20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fresh</a:t>
            </a:r>
            <a:r>
              <a:rPr lang="en-US" sz="2400" b="1" spc="20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biomass</a:t>
            </a:r>
            <a:r>
              <a:rPr lang="en-US" sz="2400" b="1" spc="20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slurry.</a:t>
            </a:r>
            <a:r>
              <a:rPr lang="en-US" sz="2400" b="1" spc="17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4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lnSpc>
                <a:spcPct val="101000"/>
              </a:lnSpc>
              <a:spcBef>
                <a:spcPts val="45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400" spc="2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biogas</a:t>
            </a:r>
            <a:r>
              <a:rPr lang="en-US" sz="2400" spc="2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produced</a:t>
            </a:r>
            <a:r>
              <a:rPr lang="en-US" sz="2400" spc="2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is</a:t>
            </a:r>
            <a:r>
              <a:rPr lang="en-US" sz="2400" spc="21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either stored</a:t>
            </a:r>
            <a:r>
              <a:rPr lang="en-US" sz="2400" spc="135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</a:t>
            </a:r>
            <a:r>
              <a:rPr lang="en-US" sz="24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4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</a:t>
            </a:r>
            <a:r>
              <a:rPr lang="en-US" sz="24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or</a:t>
            </a:r>
            <a:r>
              <a:rPr lang="en-US" sz="24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removed</a:t>
            </a:r>
            <a:r>
              <a:rPr lang="en-US" sz="2400" b="1" spc="14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</a:t>
            </a:r>
            <a:r>
              <a:rPr lang="en-US" sz="2400" b="1" spc="13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be</a:t>
            </a:r>
            <a:r>
              <a:rPr lang="en-US" sz="2400" b="1" spc="14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stored</a:t>
            </a:r>
            <a:r>
              <a:rPr lang="en-US" sz="2400" b="1" spc="14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</a:t>
            </a:r>
            <a:r>
              <a:rPr lang="en-US" sz="2400" b="1" spc="14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</a:t>
            </a:r>
            <a:r>
              <a:rPr lang="en-US" sz="2400" b="1" spc="14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gas</a:t>
            </a:r>
            <a:r>
              <a:rPr lang="en-US" sz="2400" b="1" spc="14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holder.</a:t>
            </a:r>
            <a:r>
              <a:rPr lang="en-US" sz="2400" b="1" spc="1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4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lnSpc>
                <a:spcPct val="101000"/>
              </a:lnSpc>
              <a:spcBef>
                <a:spcPts val="45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400" spc="1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plant</a:t>
            </a:r>
            <a:r>
              <a:rPr lang="en-US" sz="2400" spc="15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operates</a:t>
            </a:r>
            <a:r>
              <a:rPr lang="en-US" sz="2400" b="1" spc="1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continuously</a:t>
            </a:r>
            <a:r>
              <a:rPr lang="en-US" sz="24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and it is stopped only for the removal of sludge. 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0241AC-69BD-B6FB-2704-8CD50D4225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863" y="3429000"/>
            <a:ext cx="9258299" cy="342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8655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9557C0-2ACB-A19A-3123-B0FD9E206BD4}"/>
              </a:ext>
            </a:extLst>
          </p:cNvPr>
          <p:cNvSpPr txBox="1"/>
          <p:nvPr/>
        </p:nvSpPr>
        <p:spPr>
          <a:xfrm>
            <a:off x="0" y="0"/>
            <a:ext cx="12192000" cy="3994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spcBef>
                <a:spcPts val="92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Floating drum type biogas plant:</a:t>
            </a:r>
            <a:endParaRPr lang="en-IN" sz="2400" b="1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Bef>
                <a:spcPts val="46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0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plant</a:t>
            </a:r>
            <a:r>
              <a:rPr lang="en-US" sz="20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consists</a:t>
            </a:r>
            <a:r>
              <a:rPr lang="en-US" sz="20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</a:t>
            </a:r>
            <a:r>
              <a:rPr lang="en-US" sz="20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</a:t>
            </a:r>
            <a:r>
              <a:rPr lang="en-US" sz="20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inverted</a:t>
            </a:r>
            <a:r>
              <a:rPr lang="en-US" sz="20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metallic</a:t>
            </a:r>
            <a:r>
              <a:rPr lang="en-US" sz="20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drum</a:t>
            </a:r>
            <a:r>
              <a:rPr lang="en-US" sz="20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</a:t>
            </a:r>
            <a:r>
              <a:rPr lang="en-US" sz="20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function</a:t>
            </a:r>
            <a:r>
              <a:rPr lang="en-US" sz="2000" spc="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as</a:t>
            </a:r>
            <a:r>
              <a:rPr lang="en-US" sz="2000" b="1" spc="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gas</a:t>
            </a:r>
            <a:r>
              <a:rPr lang="en-US" sz="2000" b="1" spc="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holder</a:t>
            </a:r>
            <a:r>
              <a:rPr lang="en-US" sz="2000" b="1" spc="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and</a:t>
            </a:r>
            <a:r>
              <a:rPr lang="en-US" sz="2000" b="1" spc="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</a:t>
            </a:r>
            <a:r>
              <a:rPr lang="en-US" sz="2000" b="1" spc="6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underground</a:t>
            </a:r>
            <a:r>
              <a:rPr lang="en-US" sz="2000" b="1" spc="-27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</a:t>
            </a:r>
            <a:r>
              <a:rPr lang="en-US" sz="2000" b="1" spc="8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constructed</a:t>
            </a:r>
            <a:r>
              <a:rPr lang="en-US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from</a:t>
            </a:r>
            <a:r>
              <a:rPr lang="en-US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masonry</a:t>
            </a:r>
            <a:r>
              <a:rPr lang="en-US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with</a:t>
            </a:r>
            <a:r>
              <a:rPr lang="en-US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</a:t>
            </a:r>
            <a:r>
              <a:rPr lang="en-US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partition</a:t>
            </a:r>
            <a:r>
              <a:rPr lang="en-US" sz="2000" b="1" spc="8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wall</a:t>
            </a:r>
            <a:r>
              <a:rPr lang="en-US" sz="2000" b="1" spc="8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as</a:t>
            </a:r>
            <a:r>
              <a:rPr lang="en-US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shown</a:t>
            </a:r>
            <a:r>
              <a:rPr lang="en-US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</a:t>
            </a:r>
            <a:r>
              <a:rPr lang="en-US" sz="2000" spc="8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figure.</a:t>
            </a:r>
            <a:endParaRPr lang="en-IN" sz="20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spcBef>
                <a:spcPts val="46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digester chamber is provided with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 partition wall at the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centre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so that optimum</a:t>
            </a:r>
            <a:r>
              <a:rPr lang="en-US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conditions</a:t>
            </a:r>
            <a:r>
              <a:rPr lang="en-US" sz="2000" spc="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for</a:t>
            </a:r>
            <a:r>
              <a:rPr lang="en-US" sz="2000" spc="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growth</a:t>
            </a:r>
            <a:r>
              <a:rPr lang="en-US" sz="2000" b="1" spc="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</a:t>
            </a:r>
            <a:r>
              <a:rPr lang="en-US" sz="2000" b="1" spc="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acid</a:t>
            </a:r>
            <a:r>
              <a:rPr lang="en-US" sz="2000" b="1" spc="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forming</a:t>
            </a:r>
            <a:r>
              <a:rPr lang="en-US" sz="2000" b="1" spc="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bacteria</a:t>
            </a:r>
            <a:r>
              <a:rPr lang="en-US" sz="2000" b="1" spc="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and</a:t>
            </a:r>
            <a:r>
              <a:rPr lang="en-US" sz="2000" b="1" spc="6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methane</a:t>
            </a:r>
            <a:r>
              <a:rPr lang="en-US" sz="2000" b="1" spc="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forming</a:t>
            </a:r>
            <a:r>
              <a:rPr lang="en-US" sz="2000" b="1" spc="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bacteria</a:t>
            </a:r>
            <a:r>
              <a:rPr lang="en-US" sz="2000" b="1" spc="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can</a:t>
            </a:r>
            <a:r>
              <a:rPr lang="en-US" sz="2000" spc="6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be</a:t>
            </a:r>
            <a:r>
              <a:rPr lang="en-US" sz="2000" spc="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provided</a:t>
            </a:r>
            <a:r>
              <a:rPr lang="en-US" sz="2000" spc="-27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 the partitioned portions as biomass slurry should be acidic and basic for acid forming and</a:t>
            </a:r>
            <a:r>
              <a:rPr lang="en-US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methane</a:t>
            </a:r>
            <a:r>
              <a:rPr lang="en-US" sz="2000" spc="1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forming</a:t>
            </a:r>
            <a:r>
              <a:rPr lang="en-US" sz="2000" spc="1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bacteria,</a:t>
            </a:r>
            <a:r>
              <a:rPr lang="en-US" sz="2000" spc="1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respectively.</a:t>
            </a:r>
            <a:endParaRPr lang="en-IN" sz="20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spcBef>
                <a:spcPts val="46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000" b="1" spc="10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pipe</a:t>
            </a:r>
            <a:r>
              <a:rPr lang="en-US" sz="2000" b="1" spc="11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arrangements</a:t>
            </a:r>
            <a:r>
              <a:rPr lang="en-US" sz="2000" b="1" spc="10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are</a:t>
            </a:r>
            <a:r>
              <a:rPr lang="en-US" sz="2000" spc="1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provided</a:t>
            </a:r>
            <a:r>
              <a:rPr lang="en-US" sz="2000" spc="1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</a:t>
            </a:r>
            <a:r>
              <a:rPr lang="en-US" sz="2000" spc="1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000" spc="10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</a:t>
            </a:r>
            <a:r>
              <a:rPr lang="en-US" sz="2000" spc="-2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for the supply of fresh feed of biomass slurry and the removal of digested slurry. </a:t>
            </a:r>
            <a:endParaRPr lang="en-IN" sz="20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spcBef>
                <a:spcPts val="46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As the</a:t>
            </a:r>
            <a:r>
              <a:rPr lang="en-US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</a:t>
            </a:r>
            <a:r>
              <a:rPr lang="en-US" sz="20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has</a:t>
            </a:r>
            <a:r>
              <a:rPr lang="en-US" sz="20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floating</a:t>
            </a:r>
            <a:r>
              <a:rPr lang="en-US" sz="20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gas</a:t>
            </a:r>
            <a:r>
              <a:rPr lang="en-US" sz="20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holder,</a:t>
            </a:r>
            <a:r>
              <a:rPr lang="en-US" sz="20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000" b="1" spc="14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pressure</a:t>
            </a:r>
            <a:r>
              <a:rPr lang="en-US" sz="2000" b="1" spc="13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inside</a:t>
            </a:r>
            <a:r>
              <a:rPr lang="en-US" sz="2000" b="1" spc="13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000" b="1" spc="13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</a:t>
            </a:r>
            <a:r>
              <a:rPr lang="en-US" sz="2000" b="1" spc="13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remains</a:t>
            </a:r>
            <a:r>
              <a:rPr lang="en-US" sz="2000" b="1" spc="14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constant.</a:t>
            </a:r>
            <a:r>
              <a:rPr lang="en-US" sz="2000" b="1" spc="12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0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spcBef>
                <a:spcPts val="46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There</a:t>
            </a:r>
            <a:r>
              <a:rPr lang="en-US" sz="20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is </a:t>
            </a:r>
            <a:r>
              <a:rPr lang="en-US" sz="2000" spc="-27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no</a:t>
            </a:r>
            <a:r>
              <a:rPr lang="en-US" sz="2000" b="1" spc="12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risk</a:t>
            </a:r>
            <a:r>
              <a:rPr lang="en-US" sz="20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</a:t>
            </a:r>
            <a:r>
              <a:rPr lang="en-US" sz="20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explosion</a:t>
            </a:r>
            <a:r>
              <a:rPr lang="en-US" sz="2000" b="1" spc="1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due</a:t>
            </a:r>
            <a:r>
              <a:rPr lang="en-US" sz="2000" spc="12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</a:t>
            </a:r>
            <a:r>
              <a:rPr lang="en-US" sz="2000" spc="12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prevailing</a:t>
            </a:r>
            <a:r>
              <a:rPr lang="en-US" sz="2000" spc="12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low</a:t>
            </a:r>
            <a:r>
              <a:rPr lang="en-US" sz="2000" spc="12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pressure</a:t>
            </a:r>
            <a:r>
              <a:rPr lang="en-US" sz="2000" spc="12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</a:t>
            </a:r>
            <a:r>
              <a:rPr lang="en-US" sz="2000" spc="12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gas.</a:t>
            </a:r>
            <a:endParaRPr lang="en-IN" sz="20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B0DE11-BFD1-7F36-6560-E50D0E986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5" y="4017056"/>
            <a:ext cx="10044113" cy="2840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925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23747A-2E18-3408-1DC9-01D414E25AFE}"/>
              </a:ext>
            </a:extLst>
          </p:cNvPr>
          <p:cNvSpPr txBox="1"/>
          <p:nvPr/>
        </p:nvSpPr>
        <p:spPr>
          <a:xfrm>
            <a:off x="0" y="0"/>
            <a:ext cx="12192000" cy="36189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IN" sz="2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Wind:</a:t>
            </a:r>
            <a:endParaRPr lang="en-IN" sz="2400" b="1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342900" algn="just" fontAlgn="t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Wind is the </a:t>
            </a:r>
            <a:r>
              <a:rPr lang="en-IN" sz="2400" b="1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natural movement of air </a:t>
            </a:r>
            <a:r>
              <a:rPr lang="en-IN" sz="24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or other gases relative to a planet's surface.</a:t>
            </a:r>
            <a:endParaRPr lang="en-IN" sz="2400" dirty="0">
              <a:solidFill>
                <a:srgbClr val="000000"/>
              </a:solidFill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571500" indent="-342900" algn="just" fontAlgn="t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is essentially air in motion. 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342900" algn="just" fontAlgn="t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Hence, air has wind energy because air is in motion. </a:t>
            </a:r>
            <a:endParaRPr lang="en-IN" sz="2400" dirty="0">
              <a:effectLst/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buFont typeface="Wingdings" panose="05000000000000000000" pitchFamily="2" charset="2"/>
              <a:buChar char=""/>
            </a:pPr>
            <a:r>
              <a:rPr lang="en-IN" sz="2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energy:</a:t>
            </a:r>
            <a:endParaRPr lang="en-IN" sz="2400" b="1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energy is in-fact an </a:t>
            </a: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indirect form of solar energy. </a:t>
            </a:r>
            <a:endParaRPr lang="en-IN" sz="24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small part of solar radiation reaching the earth is converted into wind energy.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23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electrical energy obtained from harnessing the wind with wind mills or wind turbines.</a:t>
            </a:r>
            <a:endParaRPr lang="en-IN" sz="2300" b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IN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2FBF33-7AD5-B935-19A9-EA3C9DEB30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54"/>
          <a:stretch/>
        </p:blipFill>
        <p:spPr>
          <a:xfrm>
            <a:off x="0" y="3239061"/>
            <a:ext cx="12192000" cy="3618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41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266913-FFF6-3648-906A-3BE928C44625}"/>
              </a:ext>
            </a:extLst>
          </p:cNvPr>
          <p:cNvSpPr txBox="1"/>
          <p:nvPr/>
        </p:nvSpPr>
        <p:spPr>
          <a:xfrm>
            <a:off x="0" y="0"/>
            <a:ext cx="12192000" cy="3884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spcBef>
                <a:spcPts val="92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Fixed dome type biogas plant:</a:t>
            </a:r>
            <a:endParaRPr lang="en-IN" sz="2400" b="1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marL="342900" marR="281940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It has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constant volume but varying pressure inside the digester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as it has no movable type gas</a:t>
            </a:r>
            <a:r>
              <a:rPr lang="en-US" sz="22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holder but a fixed dome at the upper portion of the digester as shown in figure. 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1940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biomass and water are mixed into slurry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 inlet mixing tank, which is fed into the digester</a:t>
            </a:r>
            <a:r>
              <a:rPr lang="en-US" sz="22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through the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inlet pipe. </a:t>
            </a:r>
            <a:endParaRPr lang="en-IN" sz="22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1940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 stirrer is provided in the digester tank to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mix the slurry inside the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digester,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which also helps in mixing of scum floating on the slurry. 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1940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generated biogas</a:t>
            </a:r>
            <a:r>
              <a:rPr lang="en-US" sz="22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accumulates</a:t>
            </a:r>
            <a:r>
              <a:rPr lang="en-US" sz="2200" b="1" spc="19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</a:t>
            </a:r>
            <a:r>
              <a:rPr lang="en-US" sz="2200" b="1" spc="19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200" b="1" spc="19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fixed</a:t>
            </a:r>
            <a:r>
              <a:rPr lang="en-US" sz="2200" b="1" spc="19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dome</a:t>
            </a:r>
            <a:r>
              <a:rPr lang="en-US" sz="2200" b="1" spc="19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of</a:t>
            </a:r>
            <a:r>
              <a:rPr lang="en-US" sz="2200" spc="1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</a:t>
            </a:r>
            <a:r>
              <a:rPr lang="en-US" sz="2200" spc="19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digester</a:t>
            </a:r>
            <a:r>
              <a:rPr lang="en-US" sz="2200" spc="19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and</a:t>
            </a:r>
            <a:r>
              <a:rPr lang="en-US" sz="2200" spc="1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it</a:t>
            </a:r>
            <a:r>
              <a:rPr lang="en-US" sz="2200" spc="19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is</a:t>
            </a:r>
            <a:r>
              <a:rPr lang="en-US" sz="2200" spc="1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taken</a:t>
            </a:r>
            <a:r>
              <a:rPr lang="en-US" sz="2200" spc="19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out</a:t>
            </a:r>
            <a:r>
              <a:rPr lang="en-US" sz="2200" spc="19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by</a:t>
            </a:r>
            <a:r>
              <a:rPr lang="en-US" sz="2200" spc="19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an</a:t>
            </a:r>
            <a:r>
              <a:rPr lang="en-US" sz="2200" spc="19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outlet</a:t>
            </a:r>
            <a:r>
              <a:rPr lang="en-US" sz="2200" spc="19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pipe.</a:t>
            </a:r>
            <a:r>
              <a:rPr lang="en-US" sz="2200" spc="1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1940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</a:t>
            </a:r>
            <a:r>
              <a:rPr lang="en-US" sz="2200" spc="-2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residual digested slurry is taken out from an </a:t>
            </a:r>
            <a:r>
              <a:rPr lang="en-US" sz="22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opening</a:t>
            </a:r>
            <a:r>
              <a:rPr lang="en-US" sz="22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in the digester.</a:t>
            </a:r>
            <a:r>
              <a:rPr lang="en-US" sz="22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2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CCE4A7-A915-A4EB-E381-B6F0953423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34"/>
          <a:stretch/>
        </p:blipFill>
        <p:spPr bwMode="auto">
          <a:xfrm>
            <a:off x="971550" y="4100513"/>
            <a:ext cx="10358438" cy="259460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836438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524C1-71CB-0044-F981-235608CAEB06}"/>
              </a:ext>
            </a:extLst>
          </p:cNvPr>
          <p:cNvSpPr txBox="1"/>
          <p:nvPr/>
        </p:nvSpPr>
        <p:spPr>
          <a:xfrm>
            <a:off x="2382" y="0"/>
            <a:ext cx="12189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280035" indent="-285750" algn="just">
              <a:spcBef>
                <a:spcPts val="455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IN" sz="2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Comparison between floating drum and fixed dome plants:</a:t>
            </a:r>
            <a:endParaRPr lang="en-IN" sz="2400" dirty="0">
              <a:solidFill>
                <a:srgbClr val="0070C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355B5D-7CFE-A4B4-9339-E3EF0E9A32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2" r="2241" b="3014"/>
          <a:stretch/>
        </p:blipFill>
        <p:spPr bwMode="auto">
          <a:xfrm>
            <a:off x="0" y="461664"/>
            <a:ext cx="5857874" cy="639633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EC40B4-69A2-2F0C-8839-EB291007A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75" y="495524"/>
            <a:ext cx="6334125" cy="30865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AD01FF-142A-C48D-7081-CA8760A8E6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582055"/>
            <a:ext cx="6095999" cy="312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0820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CCEBB51-B374-D3DF-7EEC-3D4054FB7B16}"/>
              </a:ext>
            </a:extLst>
          </p:cNvPr>
          <p:cNvSpPr txBox="1"/>
          <p:nvPr/>
        </p:nvSpPr>
        <p:spPr>
          <a:xfrm>
            <a:off x="0" y="0"/>
            <a:ext cx="12358688" cy="6196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</a:rPr>
              <a:t>Biomass gasification or gasifiers:</a:t>
            </a:r>
          </a:p>
          <a:p>
            <a:pPr marL="342900" marR="278765" lvl="0" indent="-342900" algn="just">
              <a:spcBef>
                <a:spcPts val="41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Biomass gasification is used to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convert solid biomass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such as wood and its waste or agriculture</a:t>
            </a:r>
            <a:r>
              <a:rPr lang="en-US" sz="24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waste</a:t>
            </a:r>
            <a:r>
              <a:rPr lang="en-US" sz="24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into a</a:t>
            </a:r>
            <a:r>
              <a:rPr lang="en-US" sz="24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combustible</a:t>
            </a:r>
            <a:r>
              <a:rPr lang="en-US" sz="24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gas</a:t>
            </a:r>
            <a:r>
              <a:rPr lang="en-US" sz="2400" b="1" spc="25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mixture of</a:t>
            </a:r>
            <a:r>
              <a:rPr lang="en-US" sz="2400" b="1" spc="2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carbon</a:t>
            </a:r>
            <a:r>
              <a:rPr lang="en-US" sz="2400" b="1" spc="25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monoxide and</a:t>
            </a:r>
            <a:r>
              <a:rPr lang="en-US" sz="2400" b="1" spc="25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hydrogen. </a:t>
            </a:r>
            <a:endParaRPr lang="en-IN" sz="24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78765" lvl="0" indent="-342900" algn="just">
              <a:spcBef>
                <a:spcPts val="41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This</a:t>
            </a:r>
            <a:r>
              <a:rPr lang="en-US" sz="2400" spc="25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combustible </a:t>
            </a:r>
            <a:r>
              <a:rPr lang="en-US" sz="2400" spc="-2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gas</a:t>
            </a:r>
            <a:r>
              <a:rPr lang="en-US" sz="24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mixture</a:t>
            </a:r>
            <a:r>
              <a:rPr lang="en-US" sz="24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is</a:t>
            </a:r>
            <a:r>
              <a:rPr lang="en-US" sz="24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called</a:t>
            </a:r>
            <a:r>
              <a:rPr lang="en-US" sz="24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producer</a:t>
            </a:r>
            <a:r>
              <a:rPr lang="en-US" sz="2400" b="1" spc="14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gas.</a:t>
            </a:r>
            <a:r>
              <a:rPr lang="en-US" sz="2400" b="1" spc="1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endParaRPr lang="en-IN" sz="24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78765" lvl="0" indent="-342900" algn="just">
              <a:spcBef>
                <a:spcPts val="41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It has been reported</a:t>
            </a:r>
            <a:r>
              <a:rPr lang="en-US" sz="24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that</a:t>
            </a:r>
            <a:r>
              <a:rPr lang="en-US" sz="2400" spc="1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producer</a:t>
            </a:r>
            <a:r>
              <a:rPr lang="en-US" sz="2400" b="1" spc="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gas</a:t>
            </a:r>
            <a:r>
              <a:rPr lang="en-US" sz="2400" b="1" spc="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can</a:t>
            </a:r>
            <a:r>
              <a:rPr lang="en-US" sz="2400" b="1" spc="1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be</a:t>
            </a:r>
            <a:r>
              <a:rPr lang="en-US" sz="2400" b="1" spc="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used</a:t>
            </a:r>
            <a:r>
              <a:rPr lang="en-US" sz="2400" b="1" spc="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</a:t>
            </a:r>
            <a:r>
              <a:rPr lang="en-US" sz="2400" b="1" spc="1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replace</a:t>
            </a:r>
            <a:r>
              <a:rPr lang="en-US" sz="2400" b="1" spc="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up</a:t>
            </a:r>
            <a:r>
              <a:rPr lang="en-US" sz="2400" b="1" spc="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</a:t>
            </a:r>
            <a:r>
              <a:rPr lang="en-US" sz="2400" b="1" spc="1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75%</a:t>
            </a:r>
            <a:r>
              <a:rPr lang="en-US" sz="2400" b="1" spc="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diesel</a:t>
            </a:r>
            <a:r>
              <a:rPr lang="en-US" sz="2400" b="1" spc="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in</a:t>
            </a:r>
            <a:r>
              <a:rPr lang="en-US" sz="2400" b="1" spc="1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</a:t>
            </a:r>
            <a:r>
              <a:rPr lang="en-US" sz="2400" b="1" spc="2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diesel</a:t>
            </a:r>
            <a:r>
              <a:rPr lang="en-US" sz="2400" b="1" spc="1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engine.</a:t>
            </a:r>
            <a:endParaRPr lang="en-IN" sz="2400" b="1" dirty="0">
              <a:solidFill>
                <a:srgbClr val="FF000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78765" lvl="0" indent="-342900" algn="just">
              <a:spcBef>
                <a:spcPts val="41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The gasifiers can be classified into: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78765" lvl="0" indent="-342900" algn="just">
              <a:spcBef>
                <a:spcPts val="415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Fixed bed 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1600200" marR="278765" lvl="3" indent="-228600" algn="just">
              <a:spcBef>
                <a:spcPts val="41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Updraft gasifier or Counter current gasifier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1600200" marR="278765" lvl="3" indent="-228600" algn="just">
              <a:spcBef>
                <a:spcPts val="41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Down draft</a:t>
            </a:r>
            <a:r>
              <a:rPr lang="en-US" sz="24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gasifier or Co- current gasifier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1600200" marR="278765" lvl="3" indent="-228600" algn="just">
              <a:spcBef>
                <a:spcPts val="41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Cross</a:t>
            </a:r>
            <a:r>
              <a:rPr lang="en-US" sz="2400" spc="1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draft</a:t>
            </a:r>
            <a:r>
              <a:rPr lang="en-US" sz="2400" spc="1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gasifier</a:t>
            </a:r>
            <a:r>
              <a:rPr lang="en-US" sz="2400" spc="1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			</a:t>
            </a:r>
            <a:r>
              <a:rPr lang="en-IN" sz="2400" b="1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N" sz="24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Table: Classification of gasifiers</a:t>
            </a:r>
            <a:endParaRPr lang="en-IN" sz="2400" dirty="0">
              <a:solidFill>
                <a:srgbClr val="002060"/>
              </a:solidFill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78765" lvl="0" indent="-342900" algn="just">
              <a:spcBef>
                <a:spcPts val="415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Fluidized</a:t>
            </a:r>
            <a:r>
              <a:rPr lang="en-US" sz="2400" spc="17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bed</a:t>
            </a:r>
            <a:r>
              <a:rPr lang="en-US" sz="2400" spc="16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gasifier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1714500" marR="278765" lvl="3" indent="-342900" algn="just">
              <a:spcBef>
                <a:spcPts val="415"/>
              </a:spcBef>
              <a:buFont typeface="Wingdings" panose="05000000000000000000" pitchFamily="2" charset="2"/>
              <a:buChar char="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Circulating fluidized bed gasifier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1714500" marR="278765" lvl="3" indent="-342900" algn="just">
              <a:spcBef>
                <a:spcPts val="415"/>
              </a:spcBef>
              <a:buFont typeface="Wingdings" panose="05000000000000000000" pitchFamily="2" charset="2"/>
              <a:buChar char=""/>
            </a:pPr>
            <a:r>
              <a:rPr lang="en-US" sz="24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Bubbling fluidized bed gasifier</a:t>
            </a:r>
            <a:endParaRPr lang="en-IN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sz="2400" b="1" dirty="0">
              <a:solidFill>
                <a:srgbClr val="0070C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649B56-BAFB-DED6-6F2E-7DF29DEF19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51" t="15385"/>
          <a:stretch/>
        </p:blipFill>
        <p:spPr bwMode="auto">
          <a:xfrm>
            <a:off x="5886450" y="4529138"/>
            <a:ext cx="6305550" cy="232886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684335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531856-89F4-2441-4194-04438A22A6B0}"/>
              </a:ext>
            </a:extLst>
          </p:cNvPr>
          <p:cNvSpPr txBox="1"/>
          <p:nvPr/>
        </p:nvSpPr>
        <p:spPr>
          <a:xfrm>
            <a:off x="2382" y="0"/>
            <a:ext cx="7384256" cy="40050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Updraft gasification:</a:t>
            </a:r>
            <a:endParaRPr lang="en-IN" sz="2400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6000"/>
              </a:lnSpc>
              <a:buFont typeface="Symbol" panose="05050102010706020507" pitchFamily="18" charset="2"/>
              <a:buChar char=""/>
            </a:pP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Updraft gasification also known as counterflow gasification,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updraft configuration is the oldest and simplest form of gasifier; it is still used for coal gasification. </a:t>
            </a:r>
            <a:endParaRPr lang="en-IN" sz="23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6000"/>
              </a:lnSpc>
              <a:buFont typeface="Symbol" panose="05050102010706020507" pitchFamily="18" charset="2"/>
              <a:buChar char=""/>
            </a:pP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Biomass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is introduced at the </a:t>
            </a: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top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of the reactor, and a </a:t>
            </a: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grate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at the bottom of the reactor </a:t>
            </a: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supports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reacting </a:t>
            </a: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bed. </a:t>
            </a:r>
            <a:endParaRPr lang="en-IN" sz="23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6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Air or oxygen 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and/or steam are </a:t>
            </a: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introduced below 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grate and </a:t>
            </a: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diffuse up 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through the bed of biomass and char. </a:t>
            </a:r>
            <a:endParaRPr lang="en-IN" sz="23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E10504-620B-83C5-E2CB-C5FD767CFD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4"/>
          <a:stretch/>
        </p:blipFill>
        <p:spPr>
          <a:xfrm>
            <a:off x="7386638" y="138496"/>
            <a:ext cx="4802980" cy="29247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7E8BB2-8FE3-14C4-062E-4C3BD56A34E5}"/>
              </a:ext>
            </a:extLst>
          </p:cNvPr>
          <p:cNvSpPr txBox="1"/>
          <p:nvPr/>
        </p:nvSpPr>
        <p:spPr>
          <a:xfrm>
            <a:off x="0" y="3699583"/>
            <a:ext cx="7872413" cy="3334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IN" sz="23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Downdraft gasification:</a:t>
            </a:r>
          </a:p>
          <a:p>
            <a:pPr marL="342900" lvl="0" indent="-342900" algn="just">
              <a:lnSpc>
                <a:spcPct val="106000"/>
              </a:lnSpc>
              <a:buFont typeface="Symbol" panose="05050102010706020507" pitchFamily="18" charset="2"/>
              <a:buChar char=""/>
            </a:pP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Downdraft gasification also known as </a:t>
            </a:r>
            <a:r>
              <a:rPr lang="en-IN" sz="2300" b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cocurrent</a:t>
            </a: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-flow gasification,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downdraft gasifier has the same mechanical configuration as the updraft gasifier except that the oxidant and product </a:t>
            </a: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gases flow down 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reactor, in the same direction as the biomass. </a:t>
            </a:r>
            <a:endParaRPr lang="en-IN" sz="23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6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major difference is that this process can combust up to </a:t>
            </a:r>
            <a:r>
              <a:rPr lang="en-IN" sz="23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99.9% of the tars formed. </a:t>
            </a:r>
            <a:endParaRPr lang="en-IN" sz="23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879CA1-FE4D-EB15-2743-23FF18137F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27" r="17306"/>
          <a:stretch/>
        </p:blipFill>
        <p:spPr>
          <a:xfrm>
            <a:off x="7872413" y="3271838"/>
            <a:ext cx="4319587" cy="3510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0090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FAD1-FA15-B52F-5188-A3510146E24E}"/>
              </a:ext>
            </a:extLst>
          </p:cNvPr>
          <p:cNvSpPr txBox="1"/>
          <p:nvPr/>
        </p:nvSpPr>
        <p:spPr>
          <a:xfrm>
            <a:off x="0" y="0"/>
            <a:ext cx="7429500" cy="371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278765" indent="-342900" algn="just">
              <a:lnSpc>
                <a:spcPct val="150000"/>
              </a:lnSpc>
              <a:spcBef>
                <a:spcPts val="415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Cross draft gasifier:</a:t>
            </a:r>
            <a:endParaRPr lang="en-IN" sz="2000" b="1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cross draft-type gasifier is shown in figure.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Air enters the gasifier through a water-cooled nozzle mounted on one side of the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firebox.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operates at a very high temperature and confines its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combustion and reduction zone 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near the air nozzle. 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Because of short path length for gasification reactions, this type of gas producer responds most rapidly for change in gas production. 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high exit temperature 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 the gas and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low CO₂ reduction results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 poor quality of gas and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low efficiency. </a:t>
            </a:r>
            <a:endParaRPr lang="en-IN" sz="20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547343-31B7-7A40-935C-FB19F63777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31" t="10417"/>
          <a:stretch/>
        </p:blipFill>
        <p:spPr>
          <a:xfrm>
            <a:off x="7324404" y="0"/>
            <a:ext cx="4867596" cy="43148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0F7584-B28E-28BA-CBF6-7649120B3FBB}"/>
              </a:ext>
            </a:extLst>
          </p:cNvPr>
          <p:cNvSpPr txBox="1"/>
          <p:nvPr/>
        </p:nvSpPr>
        <p:spPr>
          <a:xfrm>
            <a:off x="-687152" y="3643908"/>
            <a:ext cx="8803803" cy="372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0555">
              <a:lnSpc>
                <a:spcPct val="106000"/>
              </a:lnSpc>
              <a:spcAft>
                <a:spcPts val="800"/>
              </a:spcAft>
            </a:pPr>
            <a:r>
              <a:rPr lang="en-IN" sz="18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Table: Advantages and disadvantages of fixed bed gasifiers</a:t>
            </a:r>
            <a:endParaRPr lang="en-IN" sz="1600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F3FEBF-A5B7-0865-8CBB-078DD96286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15933"/>
            <a:ext cx="9115425" cy="277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0315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2481E8-815C-4836-CABD-DBB218A8DCA1}"/>
              </a:ext>
            </a:extLst>
          </p:cNvPr>
          <p:cNvSpPr txBox="1"/>
          <p:nvPr/>
        </p:nvSpPr>
        <p:spPr>
          <a:xfrm>
            <a:off x="-1" y="-163458"/>
            <a:ext cx="12192001" cy="3205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70C0"/>
                </a:solidFill>
                <a:latin typeface="Times New Roman" panose="02020603050405020304" pitchFamily="18" charset="0"/>
              </a:rPr>
              <a:t>Fluidized bed gasifier: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3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fluidized bed gasifier takes the advantage of </a:t>
            </a:r>
            <a:r>
              <a:rPr lang="en-IN" sz="23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excellent mixing characteristics and high reaction rates of gas-solid mixture. 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3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simple fluidized bed gasifier is a chamber with </a:t>
            </a:r>
            <a:r>
              <a:rPr lang="en-IN" sz="23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bed of inert particles such as sand or limestone </a:t>
            </a:r>
            <a:r>
              <a:rPr lang="en-IN" sz="23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supported by a distributor plate as shown in figure.</a:t>
            </a:r>
          </a:p>
          <a:p>
            <a:pPr marL="342900" lvl="0" indent="-342900" algn="just">
              <a:lnSpc>
                <a:spcPct val="106000"/>
              </a:lnSpc>
              <a:buFont typeface="Symbol" panose="05050102010706020507" pitchFamily="18" charset="2"/>
              <a:buChar char=""/>
            </a:pPr>
            <a:r>
              <a:rPr lang="en-IN" sz="23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fluidized bed is </a:t>
            </a:r>
            <a:r>
              <a:rPr lang="en-IN" sz="23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initially heated externally close to the operating temperature.</a:t>
            </a:r>
          </a:p>
          <a:p>
            <a:pPr marL="342900" lvl="0" indent="-342900" algn="just">
              <a:lnSpc>
                <a:spcPct val="106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3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fluidized bed design produces a gas with </a:t>
            </a:r>
            <a:r>
              <a:rPr lang="en-IN" sz="23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low tar content but high value of particulate.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4F52B5-6D45-7E42-D4AD-0FDF71B3E4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041906"/>
            <a:ext cx="12192000" cy="381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2892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1110F1-0816-832D-ECC8-3553CC587AE5}"/>
              </a:ext>
            </a:extLst>
          </p:cNvPr>
          <p:cNvSpPr txBox="1"/>
          <p:nvPr/>
        </p:nvSpPr>
        <p:spPr>
          <a:xfrm>
            <a:off x="2381" y="0"/>
            <a:ext cx="12084843" cy="6552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>
                <a:solidFill>
                  <a:srgbClr val="0070C0"/>
                </a:solidFill>
                <a:latin typeface="Times New Roman" panose="02020603050405020304" pitchFamily="18" charset="0"/>
              </a:rPr>
              <a:t>Applications </a:t>
            </a: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</a:rPr>
              <a:t>of gasifier: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Heat production</a:t>
            </a: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Electricity </a:t>
            </a: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production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Hydrogen production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Fuel gas production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Bio-energy production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Sawmills, wood cutting industries, and in generating power</a:t>
            </a:r>
            <a:endParaRPr lang="en-IN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l" fontAlgn="base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Pulp industries</a:t>
            </a:r>
          </a:p>
          <a:p>
            <a:pPr marL="342900" indent="-342900" algn="l" fontAlgn="base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Cement industries</a:t>
            </a:r>
          </a:p>
          <a:p>
            <a:pPr marL="342900" indent="-342900" algn="l" fontAlgn="base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Metallurgy</a:t>
            </a:r>
          </a:p>
          <a:p>
            <a:pPr marL="342900" indent="-342900" algn="l" fontAlgn="base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Lime industries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800" b="0" i="0" u="none" strike="noStrike" baseline="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5369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770A32-0464-DE38-B8C5-C7CBBB36C6AD}"/>
              </a:ext>
            </a:extLst>
          </p:cNvPr>
          <p:cNvSpPr txBox="1"/>
          <p:nvPr/>
        </p:nvSpPr>
        <p:spPr>
          <a:xfrm>
            <a:off x="0" y="0"/>
            <a:ext cx="1219200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Descriptive questions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the basic principle of wind energy conversion and classify the wind turbines?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Derive the expression for power developed due to wind by using Betz model.</a:t>
            </a:r>
          </a:p>
          <a:p>
            <a:pPr marL="342900" lvl="0" indent="-342900">
              <a:buFont typeface="+mj-lt"/>
              <a:buAutoNum type="arabicPeriod"/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Power coefficient    ii. Torque coefficient    iii. Thrust coefficient        iv. Lift machines   v. Drag machines        vi. Matching</a:t>
            </a:r>
          </a:p>
          <a:p>
            <a:pPr marL="342900" indent="-342900">
              <a:buFont typeface="+mj-lt"/>
              <a:buAutoNum type="arabicPeriod" startAt="4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Illustrate the working of HAWT.</a:t>
            </a:r>
          </a:p>
          <a:p>
            <a:pPr marL="342900" lvl="0" indent="-342900">
              <a:buFont typeface="+mj-lt"/>
              <a:buAutoNum type="arabicPeriod" startAt="4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 in detail the working of VAWT.</a:t>
            </a:r>
          </a:p>
          <a:p>
            <a:pPr marL="342900" lvl="0" indent="-342900">
              <a:buFont typeface="+mj-lt"/>
              <a:buAutoNum type="arabicPeriod" startAt="4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 differences between HAWT and VAWT?</a:t>
            </a:r>
          </a:p>
          <a:p>
            <a:pPr marL="342900" indent="-342900">
              <a:buFont typeface="+mj-lt"/>
              <a:buAutoNum type="arabicPeriod" startAt="4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 aerobic and anaerobic bio-conversion processes</a:t>
            </a:r>
          </a:p>
          <a:p>
            <a:pPr marL="342900" lvl="0" indent="-342900">
              <a:buFont typeface="+mj-lt"/>
              <a:buAutoNum type="arabicPeriod" startAt="4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Classify and explain the biogas plants</a:t>
            </a:r>
          </a:p>
          <a:p>
            <a:pPr marL="342900" lvl="0" indent="-342900">
              <a:buFont typeface="+mj-lt"/>
              <a:buAutoNum type="arabicPeriod" startAt="4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Explain different types of biomass gasifiers</a:t>
            </a:r>
          </a:p>
          <a:p>
            <a:pPr marL="342900" indent="-342900">
              <a:buFont typeface="+mj-lt"/>
              <a:buAutoNum type="arabicPeriod" startAt="4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Differentiate floating drum and fixed dome plants.</a:t>
            </a:r>
          </a:p>
          <a:p>
            <a:pPr algn="ctr"/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Short answer questions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wind energy.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 the equation for energy available in the wind.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out the characteristics of wind?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bioenergy.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out the applications of gasifier.</a:t>
            </a:r>
          </a:p>
          <a:p>
            <a:pPr algn="ctr"/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Assignment questions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Describe various types of winds,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Illustrate wind data measurement by using different devices.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the gas yield content from the biomass.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Demonstrate the transesterification process with neat sketch.</a:t>
            </a:r>
          </a:p>
        </p:txBody>
      </p:sp>
    </p:spTree>
    <p:extLst>
      <p:ext uri="{BB962C8B-B14F-4D97-AF65-F5344CB8AC3E}">
        <p14:creationId xmlns:p14="http://schemas.microsoft.com/office/powerpoint/2010/main" val="4061233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960A454-EB99-772C-E117-A629B33BB00D}"/>
              </a:ext>
            </a:extLst>
          </p:cNvPr>
          <p:cNvSpPr txBox="1"/>
          <p:nvPr/>
        </p:nvSpPr>
        <p:spPr>
          <a:xfrm>
            <a:off x="2382" y="0"/>
            <a:ext cx="120705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Origin or sources of wind: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Following are the two sources/origins of wind</a:t>
            </a:r>
          </a:p>
          <a:p>
            <a:pPr algn="just"/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1)Local winds: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These winds are caused by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unequal heating and cooling of ground surfaces and ocean as well as lake surfaces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during day and night.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Uneven heating occurs on land surface and water bodies due to solar radiation.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 a result, cool and heavy air currents move from water bodies to land surface.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just"/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2)Planetary or 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global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winds: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These winds are caused by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daily rotation of earth around its polar axis and unequal temperature between polar regions and equatorial regions. 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DF11AA-6263-A4BE-9266-BC9019374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3785652"/>
            <a:ext cx="6096000" cy="30723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65D8B3-8BDB-F432-0E64-CCC06CE0F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8618" y="3581017"/>
            <a:ext cx="3634308" cy="307234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10767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46D06F-9F39-503B-6E29-866EC990311A}"/>
              </a:ext>
            </a:extLst>
          </p:cNvPr>
          <p:cNvSpPr txBox="1"/>
          <p:nvPr/>
        </p:nvSpPr>
        <p:spPr>
          <a:xfrm>
            <a:off x="0" y="0"/>
            <a:ext cx="12192000" cy="7106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7315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Potentials of </a:t>
            </a: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 energy:</a:t>
            </a:r>
            <a:endParaRPr lang="en-US" sz="2400" dirty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energy is one of the fastest-growing renewable energy sources in the world.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 1,000 GW (Gigawatts) of installed wind capacity globally (as of recent years).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Countries like China, USA, Germany, and India are top wind energy producers.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India, greater wind speeds are available in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coastal areas of Saurashtra, some regions of central India and west Rajasthan.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these areas, there would be a possibility of using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medium and large size wind mills 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generation of electricity.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our nation, the enthusiasm for the wind plants was found in the late fifties and mid-sixties.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wind energy generated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annually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over land area of earth is about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1.67×10</a:t>
            </a:r>
            <a:r>
              <a:rPr lang="en-IN" sz="2200" b="1" baseline="30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kWh.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through natural phenomena and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 times 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obtained value gives over the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entire global region.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projects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the wind mill systems for water pumping and for production of electrical power were taken up by many organizers in our country.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of the </a:t>
            </a:r>
            <a:r>
              <a:rPr lang="en-IN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developments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were given below,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WP-2 water pumping wind mill by NAL Bangalore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CAZRI wind mill at Jodhpur (Rajasthan)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12PU 500 wind mill at NAL Bangalore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Madurai wind mill at Madurai (Tamil Nadu)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MP-1 soil wind mill at NAL Bangalore</a:t>
            </a:r>
          </a:p>
          <a:p>
            <a:pPr marL="21600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374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390985-9484-3CCA-5EDF-AA8C0D3F2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929317"/>
            <a:ext cx="12191999" cy="59429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CB0D6D-9F6E-EAFE-891C-204643980E83}"/>
              </a:ext>
            </a:extLst>
          </p:cNvPr>
          <p:cNvSpPr txBox="1"/>
          <p:nvPr/>
        </p:nvSpPr>
        <p:spPr>
          <a:xfrm>
            <a:off x="-32147" y="119747"/>
            <a:ext cx="12256293" cy="795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buFont typeface="Wingdings" panose="05000000000000000000" pitchFamily="2" charset="2"/>
              <a:buChar char="v"/>
            </a:pPr>
            <a:r>
              <a:rPr lang="en-IN" sz="24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Energy available in wind: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IN" sz="2000" b="1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amount of energy available in the wind at any instant is proportional to cube power of the wind speed.</a:t>
            </a:r>
            <a:r>
              <a:rPr lang="en-I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sz="18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492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DB7F55-F9FE-B707-E27C-360AAA1842FA}"/>
              </a:ext>
            </a:extLst>
          </p:cNvPr>
          <p:cNvSpPr txBox="1"/>
          <p:nvPr/>
        </p:nvSpPr>
        <p:spPr>
          <a:xfrm>
            <a:off x="2382" y="0"/>
            <a:ext cx="12189618" cy="6974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"/>
            </a:pP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energy conversion systems: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24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(or)</a:t>
            </a:r>
          </a:p>
          <a:p>
            <a:pPr marL="342900" indent="-342900" algn="just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en-IN" sz="24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Classification of wind mills (wind turbines):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mill is a device which converts the </a:t>
            </a:r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kinetic energy of the wind into the mechanical energy </a:t>
            </a: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 the turbine shaft.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mill is also called as wind turbine.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 energy conversion systems can be </a:t>
            </a:r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classified in many ways. 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Their classification depends on various factors which are discussed below,</a:t>
            </a:r>
          </a:p>
          <a:p>
            <a:pPr marL="342900" lvl="0" indent="-342900" algn="just">
              <a:lnSpc>
                <a:spcPct val="107000"/>
              </a:lnSpc>
              <a:buSzPct val="100000"/>
              <a:buFont typeface="Wingdings" panose="05000000000000000000" pitchFamily="2" charset="2"/>
              <a:buChar char=""/>
            </a:pPr>
            <a:r>
              <a:rPr lang="en-IN" sz="2400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Classification based on axis of rotation: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Horizontal axis machines:</a:t>
            </a:r>
          </a:p>
          <a:p>
            <a:pPr marL="342900" lvl="0" indent="-342900" algn="just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axis of rotation of windmill is horizontal </a:t>
            </a: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 the aero-turbine plane is vertical facing the wind.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Vertical axis machines:</a:t>
            </a:r>
          </a:p>
          <a:p>
            <a:pPr marL="342900" lvl="0" indent="-342900" algn="just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axis of rotation is vertical.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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sails or blades may also vertical, as on the ancient Persian wind mills or so, as on the modern Darrius rotor machine.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5030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E1288E-D5D9-A409-ED1D-E389B810FE15}"/>
              </a:ext>
            </a:extLst>
          </p:cNvPr>
          <p:cNvSpPr txBox="1"/>
          <p:nvPr/>
        </p:nvSpPr>
        <p:spPr>
          <a:xfrm>
            <a:off x="-2" y="-100032"/>
            <a:ext cx="8501065" cy="133248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342900" lvl="0" indent="-342900" algn="just">
              <a:lnSpc>
                <a:spcPct val="115000"/>
              </a:lnSpc>
              <a:buFont typeface="Wingdings" panose="05000000000000000000" pitchFamily="2" charset="2"/>
              <a:buChar char=""/>
              <a:defRPr b="1" u="sng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IN" sz="2400" u="none" dirty="0">
                <a:solidFill>
                  <a:srgbClr val="0070C0"/>
                </a:solidFill>
              </a:rPr>
              <a:t>Horizontal axis wind turbine:</a:t>
            </a:r>
          </a:p>
          <a:p>
            <a:pPr marL="0" indent="0" algn="ctr">
              <a:buNone/>
            </a:pPr>
            <a:r>
              <a:rPr lang="en-IN" sz="2400" u="none" dirty="0">
                <a:solidFill>
                  <a:srgbClr val="0070C0"/>
                </a:solidFill>
              </a:rPr>
              <a:t>or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400" u="none" dirty="0">
                <a:solidFill>
                  <a:srgbClr val="0070C0"/>
                </a:solidFill>
              </a:rPr>
              <a:t>Construction of horizontal axis wind turbine: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4CDC7F-B516-DFBE-A05C-23C50DF031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" t="2916" r="5944" b="2084"/>
          <a:stretch/>
        </p:blipFill>
        <p:spPr>
          <a:xfrm>
            <a:off x="6372224" y="0"/>
            <a:ext cx="5819776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CF8167-5305-562D-192D-3C009D3CAE8F}"/>
              </a:ext>
            </a:extLst>
          </p:cNvPr>
          <p:cNvSpPr txBox="1"/>
          <p:nvPr/>
        </p:nvSpPr>
        <p:spPr>
          <a:xfrm>
            <a:off x="0" y="1232449"/>
            <a:ext cx="5719763" cy="5037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281305" lvl="0" indent="-342900" algn="just">
              <a:spcBef>
                <a:spcPts val="47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constructional details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 a three-bladed, horizontal axis wind turbine are shown in figure.</a:t>
            </a:r>
            <a:endParaRPr lang="en-IN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281305" lvl="0" indent="-342900" algn="just">
              <a:spcBef>
                <a:spcPts val="475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components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or main subsystems include:</a:t>
            </a:r>
            <a:endParaRPr lang="en-IN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281305" lvl="2" indent="-228600" algn="just">
              <a:spcBef>
                <a:spcPts val="47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Turbine blades</a:t>
            </a:r>
          </a:p>
          <a:p>
            <a:pPr marL="1143000" marR="281305" lvl="2" indent="-228600" algn="just">
              <a:spcBef>
                <a:spcPts val="47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Rotor</a:t>
            </a:r>
            <a:endParaRPr lang="en-IN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281305" lvl="2" indent="-228600" algn="just">
              <a:spcBef>
                <a:spcPts val="47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Hub</a:t>
            </a:r>
            <a:endParaRPr lang="en-IN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281305" lvl="2" indent="-228600" algn="just">
              <a:spcBef>
                <a:spcPts val="47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Nacelle</a:t>
            </a:r>
            <a:endParaRPr lang="en-IN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281305" lvl="2" indent="-228600" algn="just">
              <a:spcBef>
                <a:spcPts val="47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Yaw control mechanism</a:t>
            </a:r>
            <a:endParaRPr lang="en-IN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281305" lvl="2" indent="-228600" algn="just">
              <a:spcBef>
                <a:spcPts val="47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Generator </a:t>
            </a:r>
            <a:endParaRPr lang="en-IN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281305" lvl="2" indent="-228600" algn="just">
              <a:spcBef>
                <a:spcPts val="475"/>
              </a:spcBef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Tower</a:t>
            </a:r>
            <a:endParaRPr lang="en-IN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1202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E17C75D-9203-8792-E939-860D9FCC5614}"/>
              </a:ext>
            </a:extLst>
          </p:cNvPr>
          <p:cNvSpPr txBox="1"/>
          <p:nvPr/>
        </p:nvSpPr>
        <p:spPr>
          <a:xfrm>
            <a:off x="0" y="0"/>
            <a:ext cx="12192000" cy="6350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spcBef>
                <a:spcPts val="950"/>
              </a:spcBef>
              <a:buSzPts val="1400"/>
              <a:buFont typeface="Wingdings" panose="05000000000000000000" pitchFamily="2" charset="2"/>
              <a:buChar char=""/>
            </a:pPr>
            <a:r>
              <a:rPr lang="en-US" sz="2000" b="1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Turbine</a:t>
            </a:r>
            <a:r>
              <a:rPr lang="en-US" sz="2000" b="1" spc="210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  <a:r>
              <a:rPr lang="en-US" sz="2000" b="1" spc="50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blades:</a:t>
            </a:r>
            <a:endParaRPr lang="en-IN" sz="2000" b="1" dirty="0">
              <a:solidFill>
                <a:srgbClr val="7030A0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280035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Turbine blades have </a:t>
            </a:r>
            <a:r>
              <a:rPr lang="en-US" sz="2000" dirty="0" err="1">
                <a:solidFill>
                  <a:srgbClr val="231F2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aerofoil</a:t>
            </a:r>
            <a:r>
              <a:rPr lang="en-US" sz="2000" dirty="0">
                <a:solidFill>
                  <a:srgbClr val="231F2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type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cross section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to extract energy from wind.</a:t>
            </a:r>
            <a:endParaRPr lang="en-IN" sz="2000" b="1" dirty="0">
              <a:solidFill>
                <a:srgbClr val="FF0000"/>
              </a:solidFill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blades are</a:t>
            </a:r>
            <a:r>
              <a:rPr lang="en-IN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made</a:t>
            </a:r>
            <a:r>
              <a:rPr lang="en-IN" sz="20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en-IN" sz="20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high-density</a:t>
            </a:r>
            <a:r>
              <a:rPr lang="en-IN" sz="20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materials</a:t>
            </a:r>
            <a:r>
              <a:rPr lang="en-IN" sz="2000" spc="13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such</a:t>
            </a:r>
            <a:r>
              <a:rPr lang="en-IN" sz="2000" spc="14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</a:t>
            </a:r>
            <a:r>
              <a:rPr lang="en-IN" sz="2000" spc="14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wood,</a:t>
            </a:r>
            <a:r>
              <a:rPr lang="en-IN" sz="2000" b="1" spc="13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glass</a:t>
            </a:r>
            <a:r>
              <a:rPr lang="en-IN" sz="2000" b="1" spc="14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fibre</a:t>
            </a:r>
            <a:r>
              <a:rPr lang="en-IN" sz="2000" b="1" spc="13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en-IN" sz="2000" b="1" spc="14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epoxy</a:t>
            </a:r>
            <a:r>
              <a:rPr lang="en-IN" sz="2000" b="1" spc="14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composites.</a:t>
            </a:r>
            <a:endParaRPr lang="en-IN" sz="20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280035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Most of wind turbines have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two- or three-</a:t>
            </a:r>
            <a:r>
              <a:rPr lang="en-US" sz="20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blades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similar to the propeller of an old </a:t>
            </a:r>
            <a:r>
              <a:rPr lang="en-US" sz="2000" dirty="0" err="1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aeroplane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, but blades of a wind turbine rotate very</a:t>
            </a:r>
            <a:r>
              <a:rPr lang="en-US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slowly compared to that of an </a:t>
            </a:r>
            <a:r>
              <a:rPr lang="en-US" sz="2000" dirty="0" err="1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aeroplane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. </a:t>
            </a:r>
            <a:endParaRPr lang="en-IN" sz="20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A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two-bladed rotors give much smoother power</a:t>
            </a:r>
            <a:r>
              <a:rPr lang="en-US" sz="20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output compared to three-bladed rotors. </a:t>
            </a:r>
            <a:endParaRPr lang="en-IN" sz="20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342900" marR="280035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A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three-bladed rotor generates little more power</a:t>
            </a:r>
            <a:r>
              <a:rPr lang="en-US" sz="2000" b="1" spc="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output</a:t>
            </a:r>
            <a:r>
              <a:rPr lang="en-US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(more</a:t>
            </a:r>
            <a:r>
              <a:rPr lang="en-US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than</a:t>
            </a:r>
            <a:r>
              <a:rPr lang="en-US" sz="2000" spc="5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en-US" sz="2000" dirty="0">
                <a:solidFill>
                  <a:srgbClr val="231F20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rebuchet MS" panose="020B0603020202020204" pitchFamily="34" charset="0"/>
              </a:rPr>
              <a:t>5%).</a:t>
            </a:r>
          </a:p>
          <a:p>
            <a:pPr marL="342900" lvl="0" indent="-342900" algn="just">
              <a:spcBef>
                <a:spcPts val="95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"/>
            </a:pPr>
            <a:r>
              <a:rPr lang="en-US" sz="20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Rotor:</a:t>
            </a:r>
            <a:endParaRPr lang="en-IN" sz="2000" b="1" dirty="0">
              <a:solidFill>
                <a:srgbClr val="7030A0"/>
              </a:solidFill>
              <a:latin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231F20"/>
                </a:solidFill>
                <a:latin typeface="Times New Roman" panose="02020603050405020304" pitchFamily="18" charset="0"/>
              </a:rPr>
              <a:t>The wind turbine extracts energy from the wind streams </a:t>
            </a:r>
            <a:r>
              <a:rPr lang="en-IN" sz="20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by transforming the kinetic energy of the wind into the rotational motion of the rotor of the wind turbine. </a:t>
            </a:r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marL="342900" indent="-342900" algn="just">
              <a:spcBef>
                <a:spcPts val="950"/>
              </a:spcBef>
              <a:buSzPts val="1400"/>
              <a:buFont typeface="Wingdings" panose="05000000000000000000" pitchFamily="2" charset="2"/>
              <a:buChar char=""/>
            </a:pPr>
            <a:r>
              <a:rPr lang="en-US" sz="20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Hub:</a:t>
            </a:r>
            <a:endParaRPr lang="en-IN" sz="2000" b="1" dirty="0">
              <a:solidFill>
                <a:srgbClr val="7030A0"/>
              </a:solidFill>
              <a:latin typeface="Times New Roman" panose="02020603050405020304" pitchFamily="18" charset="0"/>
            </a:endParaRPr>
          </a:p>
          <a:p>
            <a:pPr marL="342900" marR="279400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latin typeface="Times New Roman" panose="02020603050405020304" pitchFamily="18" charset="0"/>
              </a:rPr>
              <a:t>The central solid portion of a rotor is called hub. </a:t>
            </a:r>
            <a:endParaRPr lang="en-IN" sz="2000" dirty="0">
              <a:solidFill>
                <a:srgbClr val="231F20"/>
              </a:solidFill>
              <a:latin typeface="Times New Roman" panose="02020603050405020304" pitchFamily="18" charset="0"/>
            </a:endParaRPr>
          </a:p>
          <a:p>
            <a:pPr marL="342900" marR="279400" lvl="0" indent="-342900" algn="just">
              <a:spcBef>
                <a:spcPts val="51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latin typeface="Times New Roman" panose="02020603050405020304" pitchFamily="18" charset="0"/>
              </a:rPr>
              <a:t>It helps in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the attachment of all blades </a:t>
            </a:r>
            <a:r>
              <a:rPr lang="en-US" sz="2000" dirty="0">
                <a:solidFill>
                  <a:srgbClr val="231F20"/>
                </a:solidFill>
                <a:latin typeface="Times New Roman" panose="02020603050405020304" pitchFamily="18" charset="0"/>
              </a:rPr>
              <a:t>and the incorporation of pitch angle control mechanism.</a:t>
            </a:r>
            <a:endParaRPr lang="en-IN" sz="2000" dirty="0">
              <a:solidFill>
                <a:srgbClr val="231F20"/>
              </a:solidFill>
              <a:latin typeface="Times New Roman" panose="02020603050405020304" pitchFamily="18" charset="0"/>
            </a:endParaRPr>
          </a:p>
          <a:p>
            <a:pPr marL="342900" lvl="0" indent="-342900" algn="just">
              <a:spcBef>
                <a:spcPts val="950"/>
              </a:spcBef>
              <a:buSzPts val="1400"/>
              <a:buFont typeface="Wingdings" panose="05000000000000000000" pitchFamily="2" charset="2"/>
              <a:buChar char=""/>
            </a:pPr>
            <a:r>
              <a:rPr lang="en-US" sz="20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Nacelle:</a:t>
            </a:r>
            <a:endParaRPr lang="en-IN" sz="2000" b="1" dirty="0">
              <a:solidFill>
                <a:srgbClr val="7030A0"/>
              </a:solidFill>
              <a:latin typeface="Times New Roman" panose="02020603050405020304" pitchFamily="18" charset="0"/>
            </a:endParaRPr>
          </a:p>
          <a:p>
            <a:pPr marL="342900" marR="279400" indent="-342900" algn="just">
              <a:spcBef>
                <a:spcPts val="510"/>
              </a:spcBef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231F20"/>
                </a:solidFill>
                <a:latin typeface="Times New Roman" panose="02020603050405020304" pitchFamily="18" charset="0"/>
              </a:rPr>
              <a:t>The rotor is attached to nacelle which is mounted at the top of a tower. </a:t>
            </a:r>
            <a:endParaRPr lang="en-IN" sz="2000" dirty="0">
              <a:solidFill>
                <a:srgbClr val="231F20"/>
              </a:solidFill>
              <a:latin typeface="Times New Roman" panose="02020603050405020304" pitchFamily="18" charset="0"/>
            </a:endParaRPr>
          </a:p>
          <a:p>
            <a:pPr marL="342900" marR="279400" indent="-342900" algn="just">
              <a:spcBef>
                <a:spcPts val="510"/>
              </a:spcBef>
              <a:buFont typeface="Symbol" panose="05050102010706020507" pitchFamily="18" charset="2"/>
              <a:buChar char=""/>
            </a:pP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It houses gearbox, generator, controls and brakes. </a:t>
            </a:r>
            <a:endParaRPr lang="en-IN" sz="20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marR="280035" lvl="0" algn="just">
              <a:spcBef>
                <a:spcPts val="510"/>
              </a:spcBef>
              <a:spcAft>
                <a:spcPts val="0"/>
              </a:spcAft>
            </a:pPr>
            <a:endParaRPr lang="en-IN" sz="20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9618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</TotalTime>
  <Words>3991</Words>
  <Application>Microsoft Office PowerPoint</Application>
  <PresentationFormat>Widescreen</PresentationFormat>
  <Paragraphs>369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Calibri</vt:lpstr>
      <vt:lpstr>Calibri Light</vt:lpstr>
      <vt:lpstr>Symbol</vt:lpstr>
      <vt:lpstr>Times New Roman</vt:lpstr>
      <vt:lpstr>Trebuchet MS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Kolahalam Sai Babu</dc:creator>
  <cp:lastModifiedBy>Kolahalam Sai Babu</cp:lastModifiedBy>
  <cp:revision>160</cp:revision>
  <dcterms:created xsi:type="dcterms:W3CDTF">2024-05-31T10:24:44Z</dcterms:created>
  <dcterms:modified xsi:type="dcterms:W3CDTF">2025-07-06T13:27:31Z</dcterms:modified>
</cp:coreProperties>
</file>

<file path=docProps/thumbnail.jpeg>
</file>